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Lst>
  <p:notesMasterIdLst>
    <p:notesMasterId r:id="rId9"/>
  </p:notesMasterIdLst>
  <p:sldIdLst>
    <p:sldId id="1368" r:id="rId5"/>
    <p:sldId id="1369" r:id="rId6"/>
    <p:sldId id="1370" r:id="rId7"/>
    <p:sldId id="13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BDBE52-6B01-2451-D3D2-100DD08A1740}" v="2" dt="2025-06-25T16:44:31.1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F3284F-3F74-4CA6-B483-0634F2A80E3C}" type="datetimeFigureOut">
              <a:rPr lang="en-US" smtClean="0"/>
              <a:t>1/27/2026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19999-2F9F-4F91-9E4C-8E222E692228}" type="slidenum">
              <a:rPr lang="en-US" smtClean="0"/>
              <a:t>‹#›</a:t>
            </a:fld>
            <a:endParaRPr lang="en-US"/>
          </a:p>
        </p:txBody>
      </p:sp>
    </p:spTree>
    <p:extLst>
      <p:ext uri="{BB962C8B-B14F-4D97-AF65-F5344CB8AC3E}">
        <p14:creationId xmlns:p14="http://schemas.microsoft.com/office/powerpoint/2010/main" val="420000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D98AF-A6FD-63F0-A314-B81D65906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4BFA40-8D45-6766-085A-C058DC878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AAA9DD-E5F8-7E9B-7FCD-301576A76054}"/>
              </a:ext>
            </a:extLst>
          </p:cNvPr>
          <p:cNvSpPr>
            <a:spLocks noGrp="1"/>
          </p:cNvSpPr>
          <p:nvPr>
            <p:ph type="body" idx="1"/>
          </p:nvPr>
        </p:nvSpPr>
        <p:spPr/>
        <p:txBody>
          <a:bodyPr/>
          <a:lstStyle/>
          <a:p>
            <a:r>
              <a:rPr lang="en-US" b="1">
                <a:latin typeface="Calibri"/>
                <a:ea typeface="Calibri"/>
                <a:cs typeface="Calibri"/>
              </a:rPr>
              <a:t>SAY: </a:t>
            </a:r>
            <a:r>
              <a:rPr lang="en-US"/>
              <a:t>As educators, we often feel in our hearts that engaging families is the right thing to do—and research backs that up. I’m going to share some outcomes from both the student and staff perspectives that reinforce this belief</a:t>
            </a:r>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F96F04FF-18D5-C5F9-64F1-5D1A7366875E}"/>
              </a:ext>
            </a:extLst>
          </p:cNvPr>
          <p:cNvSpPr>
            <a:spLocks noGrp="1"/>
          </p:cNvSpPr>
          <p:nvPr>
            <p:ph type="sldNum" sz="quarter" idx="5"/>
          </p:nvPr>
        </p:nvSpPr>
        <p:spPr/>
        <p:txBody>
          <a:bodyPr/>
          <a:lstStyle/>
          <a:p>
            <a:fld id="{9CC19999-2F9F-4F91-9E4C-8E222E692228}" type="slidenum">
              <a:rPr lang="en-US" smtClean="0"/>
              <a:t>1</a:t>
            </a:fld>
            <a:endParaRPr lang="en-US"/>
          </a:p>
        </p:txBody>
      </p:sp>
    </p:spTree>
    <p:extLst>
      <p:ext uri="{BB962C8B-B14F-4D97-AF65-F5344CB8AC3E}">
        <p14:creationId xmlns:p14="http://schemas.microsoft.com/office/powerpoint/2010/main" val="1793849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B123F-28BC-71D9-C3F9-43F7053C7A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95A72-6037-C89E-EDAE-90DBE555A4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6AB444-B1F8-403D-5F98-C86773B45CAA}"/>
              </a:ext>
            </a:extLst>
          </p:cNvPr>
          <p:cNvSpPr>
            <a:spLocks noGrp="1"/>
          </p:cNvSpPr>
          <p:nvPr>
            <p:ph type="body" idx="1"/>
          </p:nvPr>
        </p:nvSpPr>
        <p:spPr/>
        <p:txBody>
          <a:bodyPr/>
          <a:lstStyle/>
          <a:p>
            <a:r>
              <a:rPr lang="en-US" b="1">
                <a:latin typeface="Calibri"/>
                <a:ea typeface="Calibri"/>
                <a:cs typeface="Calibri"/>
              </a:rPr>
              <a:t>SAY: </a:t>
            </a:r>
            <a:r>
              <a:rPr lang="en-US"/>
              <a:t>As educators, we often feel in our hearts that engaging families is the right thing to do—and research backs that up. I’m going to share some outcomes from both the student and staff perspectives that reinforce this belief</a:t>
            </a:r>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EF29D34F-4BE5-5358-482F-CFBC57C6BC66}"/>
              </a:ext>
            </a:extLst>
          </p:cNvPr>
          <p:cNvSpPr>
            <a:spLocks noGrp="1"/>
          </p:cNvSpPr>
          <p:nvPr>
            <p:ph type="sldNum" sz="quarter" idx="5"/>
          </p:nvPr>
        </p:nvSpPr>
        <p:spPr/>
        <p:txBody>
          <a:bodyPr/>
          <a:lstStyle/>
          <a:p>
            <a:fld id="{9CC19999-2F9F-4F91-9E4C-8E222E692228}" type="slidenum">
              <a:rPr lang="en-US" smtClean="0"/>
              <a:t>2</a:t>
            </a:fld>
            <a:endParaRPr lang="en-US"/>
          </a:p>
        </p:txBody>
      </p:sp>
    </p:spTree>
    <p:extLst>
      <p:ext uri="{BB962C8B-B14F-4D97-AF65-F5344CB8AC3E}">
        <p14:creationId xmlns:p14="http://schemas.microsoft.com/office/powerpoint/2010/main" val="412597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4DCA0-D9DE-A43D-6C3D-9F6321F5E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C7A0A-5700-9CF8-B2F2-B279A16F2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188354-CEE2-205B-36D2-5317518EB565}"/>
              </a:ext>
            </a:extLst>
          </p:cNvPr>
          <p:cNvSpPr>
            <a:spLocks noGrp="1"/>
          </p:cNvSpPr>
          <p:nvPr>
            <p:ph type="body" idx="1"/>
          </p:nvPr>
        </p:nvSpPr>
        <p:spPr/>
        <p:txBody>
          <a:bodyPr/>
          <a:lstStyle/>
          <a:p>
            <a:r>
              <a:rPr lang="en-US" b="1">
                <a:latin typeface="Calibri"/>
                <a:ea typeface="Calibri"/>
                <a:cs typeface="Calibri"/>
              </a:rPr>
              <a:t>SAY: </a:t>
            </a:r>
            <a:r>
              <a:rPr lang="en-US"/>
              <a:t>As educators, we often feel in our hearts that engaging families is the right thing to do—and research backs that up. I’m going to share some outcomes from both the student and staff perspectives that reinforce this belief</a:t>
            </a:r>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FFFDF0A1-9CF1-D3AC-87FB-6CEAD4ED883E}"/>
              </a:ext>
            </a:extLst>
          </p:cNvPr>
          <p:cNvSpPr>
            <a:spLocks noGrp="1"/>
          </p:cNvSpPr>
          <p:nvPr>
            <p:ph type="sldNum" sz="quarter" idx="5"/>
          </p:nvPr>
        </p:nvSpPr>
        <p:spPr/>
        <p:txBody>
          <a:bodyPr/>
          <a:lstStyle/>
          <a:p>
            <a:fld id="{9CC19999-2F9F-4F91-9E4C-8E222E692228}" type="slidenum">
              <a:rPr lang="en-US" smtClean="0"/>
              <a:t>3</a:t>
            </a:fld>
            <a:endParaRPr lang="en-US"/>
          </a:p>
        </p:txBody>
      </p:sp>
    </p:spTree>
    <p:extLst>
      <p:ext uri="{BB962C8B-B14F-4D97-AF65-F5344CB8AC3E}">
        <p14:creationId xmlns:p14="http://schemas.microsoft.com/office/powerpoint/2010/main" val="1984338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A36B7-2F5D-2503-02D6-71A5522962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D0F468-8E49-9DB0-3E12-8E3E7A603D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592634-405A-B7F0-D5B4-B545702AE62D}"/>
              </a:ext>
            </a:extLst>
          </p:cNvPr>
          <p:cNvSpPr>
            <a:spLocks noGrp="1"/>
          </p:cNvSpPr>
          <p:nvPr>
            <p:ph type="body" idx="1"/>
          </p:nvPr>
        </p:nvSpPr>
        <p:spPr/>
        <p:txBody>
          <a:bodyPr/>
          <a:lstStyle/>
          <a:p>
            <a:r>
              <a:rPr lang="en-US" b="1">
                <a:latin typeface="Calibri"/>
                <a:ea typeface="Calibri"/>
                <a:cs typeface="Calibri"/>
              </a:rPr>
              <a:t>SAY: </a:t>
            </a:r>
            <a:r>
              <a:rPr lang="en-US"/>
              <a:t>As educators, we often feel in our hearts that engaging families is the right thing to do—and research backs that up. I’m going to share some outcomes from both the student and staff perspectives that reinforce this belief</a:t>
            </a:r>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BACEE0AA-CD31-1ED2-C0BE-EB09F99F6B32}"/>
              </a:ext>
            </a:extLst>
          </p:cNvPr>
          <p:cNvSpPr>
            <a:spLocks noGrp="1"/>
          </p:cNvSpPr>
          <p:nvPr>
            <p:ph type="sldNum" sz="quarter" idx="5"/>
          </p:nvPr>
        </p:nvSpPr>
        <p:spPr/>
        <p:txBody>
          <a:bodyPr/>
          <a:lstStyle/>
          <a:p>
            <a:fld id="{9CC19999-2F9F-4F91-9E4C-8E222E692228}" type="slidenum">
              <a:rPr lang="en-US" smtClean="0"/>
              <a:t>4</a:t>
            </a:fld>
            <a:endParaRPr lang="en-US"/>
          </a:p>
        </p:txBody>
      </p:sp>
    </p:spTree>
    <p:extLst>
      <p:ext uri="{BB962C8B-B14F-4D97-AF65-F5344CB8AC3E}">
        <p14:creationId xmlns:p14="http://schemas.microsoft.com/office/powerpoint/2010/main" val="2091830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09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049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783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95609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14698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5911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42686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821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531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7318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4733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1/27/2026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0698510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2735B-DA4F-B1EA-99F4-1DE37287A56C}"/>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23C4D36C-F8B7-4E42-399E-7C61249F9700}"/>
              </a:ext>
            </a:extLst>
          </p:cNvPr>
          <p:cNvSpPr/>
          <p:nvPr/>
        </p:nvSpPr>
        <p:spPr>
          <a:xfrm>
            <a:off x="200303" y="6172200"/>
            <a:ext cx="11779473" cy="0"/>
          </a:xfrm>
          <a:prstGeom prst="line">
            <a:avLst/>
          </a:prstGeom>
          <a:ln w="9525" cap="flat">
            <a:solidFill>
              <a:srgbClr val="000001"/>
            </a:solidFill>
            <a:prstDash val="solid"/>
            <a:headEnd type="none" w="sm" len="sm"/>
            <a:tailEnd type="none" w="sm" len="sm"/>
          </a:ln>
        </p:spPr>
        <p:txBody>
          <a:bodyPr/>
          <a:lstStyle/>
          <a:p>
            <a:pPr defTabSz="609630"/>
            <a:endParaRPr lang="en-US" sz="1200">
              <a:solidFill>
                <a:prstClr val="black"/>
              </a:solidFill>
              <a:latin typeface="Calibri"/>
            </a:endParaRPr>
          </a:p>
        </p:txBody>
      </p:sp>
      <p:sp>
        <p:nvSpPr>
          <p:cNvPr id="4" name="TextBox 4">
            <a:extLst>
              <a:ext uri="{FF2B5EF4-FFF2-40B4-BE49-F238E27FC236}">
                <a16:creationId xmlns:a16="http://schemas.microsoft.com/office/drawing/2014/main" id="{BD1B814E-668A-77C8-91A3-0CD34283D4F5}"/>
              </a:ext>
            </a:extLst>
          </p:cNvPr>
          <p:cNvSpPr txBox="1"/>
          <p:nvPr/>
        </p:nvSpPr>
        <p:spPr>
          <a:xfrm>
            <a:off x="6663953" y="6510732"/>
            <a:ext cx="5315823" cy="141064"/>
          </a:xfrm>
          <a:prstGeom prst="rect">
            <a:avLst/>
          </a:prstGeom>
        </p:spPr>
        <p:txBody>
          <a:bodyPr lIns="0" tIns="0" rIns="0" bIns="0" rtlCol="0" anchor="t">
            <a:spAutoFit/>
          </a:bodyPr>
          <a:lstStyle/>
          <a:p>
            <a:pPr algn="r" defTabSz="609630">
              <a:lnSpc>
                <a:spcPts val="1066"/>
              </a:lnSpc>
            </a:pPr>
            <a:r>
              <a:rPr lang="en-US" sz="1066" spc="-37">
                <a:solidFill>
                  <a:srgbClr val="000001"/>
                </a:solidFill>
                <a:latin typeface="Montserrat"/>
              </a:rPr>
              <a:t>June 2025</a:t>
            </a:r>
          </a:p>
        </p:txBody>
      </p:sp>
      <p:sp>
        <p:nvSpPr>
          <p:cNvPr id="16" name="Freeform 16">
            <a:extLst>
              <a:ext uri="{FF2B5EF4-FFF2-40B4-BE49-F238E27FC236}">
                <a16:creationId xmlns:a16="http://schemas.microsoft.com/office/drawing/2014/main" id="{BD49D707-A1DA-DFE8-9110-85690247F1A5}"/>
              </a:ext>
            </a:extLst>
          </p:cNvPr>
          <p:cNvSpPr/>
          <p:nvPr/>
        </p:nvSpPr>
        <p:spPr>
          <a:xfrm>
            <a:off x="10546871" y="123620"/>
            <a:ext cx="1432904" cy="746304"/>
          </a:xfrm>
          <a:custGeom>
            <a:avLst/>
            <a:gdLst/>
            <a:ahLst/>
            <a:cxnLst/>
            <a:rect l="l" t="t" r="r" b="b"/>
            <a:pathLst>
              <a:path w="2149356" h="1119456">
                <a:moveTo>
                  <a:pt x="0" y="0"/>
                </a:moveTo>
                <a:lnTo>
                  <a:pt x="2149356" y="0"/>
                </a:lnTo>
                <a:lnTo>
                  <a:pt x="2149356" y="1119456"/>
                </a:lnTo>
                <a:lnTo>
                  <a:pt x="0" y="1119456"/>
                </a:lnTo>
                <a:lnTo>
                  <a:pt x="0" y="0"/>
                </a:lnTo>
                <a:close/>
              </a:path>
            </a:pathLst>
          </a:custGeom>
          <a:blipFill>
            <a:blip r:embed="rId3"/>
            <a:stretch>
              <a:fillRect/>
            </a:stretch>
          </a:blipFill>
        </p:spPr>
        <p:txBody>
          <a:bodyPr/>
          <a:lstStyle/>
          <a:p>
            <a:pPr defTabSz="609630"/>
            <a:endParaRPr lang="en-US" sz="1200">
              <a:solidFill>
                <a:prstClr val="black"/>
              </a:solidFill>
              <a:latin typeface="Calibri"/>
            </a:endParaRPr>
          </a:p>
        </p:txBody>
      </p:sp>
      <p:sp>
        <p:nvSpPr>
          <p:cNvPr id="22" name="TextBox 21">
            <a:extLst>
              <a:ext uri="{FF2B5EF4-FFF2-40B4-BE49-F238E27FC236}">
                <a16:creationId xmlns:a16="http://schemas.microsoft.com/office/drawing/2014/main" id="{BA218A5F-B612-FE52-BB45-66CC14B9A0D8}"/>
              </a:ext>
            </a:extLst>
          </p:cNvPr>
          <p:cNvSpPr txBox="1"/>
          <p:nvPr/>
        </p:nvSpPr>
        <p:spPr>
          <a:xfrm>
            <a:off x="212224" y="330894"/>
            <a:ext cx="5315822" cy="797782"/>
          </a:xfrm>
          <a:prstGeom prst="rect">
            <a:avLst/>
          </a:prstGeom>
          <a:noFill/>
        </p:spPr>
        <p:txBody>
          <a:bodyPr wrap="square" rtlCol="0">
            <a:spAutoFit/>
          </a:bodyPr>
          <a:lstStyle/>
          <a:p>
            <a:pPr marR="0" lvl="0">
              <a:lnSpc>
                <a:spcPct val="116000"/>
              </a:lnSpc>
            </a:pPr>
            <a:r>
              <a:rPr lang="en-US" sz="2400" b="1" dirty="0">
                <a:latin typeface="Montserrat Medium" pitchFamily="2" charset="0"/>
                <a:ea typeface="Calibri Light" panose="020F0302020204030204" pitchFamily="34" charset="0"/>
                <a:cs typeface="Arial" panose="020B0604020202020204" pitchFamily="34" charset="0"/>
              </a:rPr>
              <a:t>Reduced Drop-out Rates</a:t>
            </a:r>
            <a:endParaRPr lang="en-US" sz="2400" b="1" dirty="0">
              <a:effectLst/>
              <a:latin typeface="Montserrat Medium" pitchFamily="2" charset="0"/>
              <a:ea typeface="MS Mincho" panose="02020609040205080304" pitchFamily="49" charset="-128"/>
              <a:cs typeface="Arial" panose="020B0604020202020204" pitchFamily="34" charset="0"/>
            </a:endParaRPr>
          </a:p>
          <a:p>
            <a:endParaRPr lang="en-US" dirty="0"/>
          </a:p>
        </p:txBody>
      </p:sp>
      <p:sp>
        <p:nvSpPr>
          <p:cNvPr id="3" name="Rectangle 2">
            <a:extLst>
              <a:ext uri="{FF2B5EF4-FFF2-40B4-BE49-F238E27FC236}">
                <a16:creationId xmlns:a16="http://schemas.microsoft.com/office/drawing/2014/main" id="{2B51A535-2B52-7EF1-0AF3-1BF1D96E8BD3}"/>
              </a:ext>
            </a:extLst>
          </p:cNvPr>
          <p:cNvSpPr/>
          <p:nvPr/>
        </p:nvSpPr>
        <p:spPr>
          <a:xfrm>
            <a:off x="801278" y="2016502"/>
            <a:ext cx="10680569" cy="26866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116000"/>
              </a:lnSpc>
            </a:pPr>
            <a:r>
              <a:rPr lang="en-US" sz="3200" dirty="0">
                <a:solidFill>
                  <a:schemeClr val="tx1"/>
                </a:solidFill>
                <a:latin typeface="Montserrat"/>
                <a:ea typeface="Calibri Light"/>
                <a:cs typeface="Arial"/>
              </a:rPr>
              <a:t>In a study of high school drop-outs, </a:t>
            </a:r>
            <a:r>
              <a:rPr lang="en-US" sz="3200" b="1" dirty="0">
                <a:solidFill>
                  <a:schemeClr val="tx1"/>
                </a:solidFill>
                <a:latin typeface="Montserrat"/>
                <a:ea typeface="Calibri Light"/>
                <a:cs typeface="Arial"/>
              </a:rPr>
              <a:t>71% of diverse teenagers </a:t>
            </a:r>
            <a:r>
              <a:rPr lang="en-US" sz="3200" dirty="0">
                <a:solidFill>
                  <a:schemeClr val="tx1"/>
                </a:solidFill>
                <a:latin typeface="Montserrat"/>
                <a:ea typeface="Calibri Light"/>
                <a:cs typeface="Arial"/>
              </a:rPr>
              <a:t>who were interviewed said that </a:t>
            </a:r>
            <a:r>
              <a:rPr lang="en-US" sz="3200" b="1" dirty="0">
                <a:solidFill>
                  <a:schemeClr val="tx1"/>
                </a:solidFill>
                <a:latin typeface="Montserrat"/>
                <a:ea typeface="Calibri Light"/>
                <a:cs typeface="Arial"/>
              </a:rPr>
              <a:t>more communication between parents and schools</a:t>
            </a:r>
            <a:r>
              <a:rPr lang="en-US" sz="3200" dirty="0">
                <a:solidFill>
                  <a:schemeClr val="tx1"/>
                </a:solidFill>
                <a:latin typeface="Montserrat"/>
                <a:ea typeface="Calibri Light"/>
                <a:cs typeface="Arial"/>
              </a:rPr>
              <a:t> may have </a:t>
            </a:r>
            <a:r>
              <a:rPr lang="en-US" sz="3200" b="1" dirty="0">
                <a:solidFill>
                  <a:schemeClr val="tx1"/>
                </a:solidFill>
                <a:latin typeface="Montserrat"/>
                <a:ea typeface="Calibri Light"/>
                <a:cs typeface="Arial"/>
              </a:rPr>
              <a:t>prevented them from dropping out</a:t>
            </a:r>
            <a:r>
              <a:rPr lang="en-US" sz="3200" dirty="0">
                <a:solidFill>
                  <a:schemeClr val="tx1"/>
                </a:solidFill>
                <a:latin typeface="Montserrat"/>
                <a:ea typeface="Calibri Light"/>
                <a:cs typeface="Arial"/>
              </a:rPr>
              <a:t>. </a:t>
            </a:r>
          </a:p>
          <a:p>
            <a:pPr algn="ctr">
              <a:lnSpc>
                <a:spcPct val="116000"/>
              </a:lnSpc>
            </a:pPr>
            <a:endParaRPr lang="en-US" sz="3200" dirty="0">
              <a:solidFill>
                <a:schemeClr val="tx1"/>
              </a:solidFill>
              <a:latin typeface="Montserrat" pitchFamily="2" charset="0"/>
              <a:ea typeface="Calibri Light" panose="020F0302020204030204" pitchFamily="34" charset="0"/>
              <a:cs typeface="Arial" panose="020B0604020202020204" pitchFamily="34" charset="0"/>
            </a:endParaRPr>
          </a:p>
          <a:p>
            <a:pPr algn="r">
              <a:lnSpc>
                <a:spcPct val="116000"/>
              </a:lnSpc>
            </a:pPr>
            <a:r>
              <a:rPr lang="en-US" sz="1100" i="1" dirty="0">
                <a:solidFill>
                  <a:schemeClr val="tx1"/>
                </a:solidFill>
                <a:latin typeface="Montserrat" pitchFamily="2" charset="0"/>
                <a:ea typeface="Calibri Light" panose="020F0302020204030204" pitchFamily="34" charset="0"/>
                <a:cs typeface="Arial" panose="020B0604020202020204" pitchFamily="34" charset="0"/>
              </a:rPr>
              <a:t>Bridgeland, J., DiIulio, J., &amp; Morison, K. (2006). The Silent Epidemic: Perspectives of High School Dropouts. Washington, DC: Civic Enterprises.</a:t>
            </a:r>
          </a:p>
        </p:txBody>
      </p:sp>
    </p:spTree>
    <p:extLst>
      <p:ext uri="{BB962C8B-B14F-4D97-AF65-F5344CB8AC3E}">
        <p14:creationId xmlns:p14="http://schemas.microsoft.com/office/powerpoint/2010/main" val="390192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AC963-9CB9-86FE-6A4F-6CB916260083}"/>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DE1AC172-1AC0-5990-2DA1-25083CDD5B0A}"/>
              </a:ext>
            </a:extLst>
          </p:cNvPr>
          <p:cNvSpPr/>
          <p:nvPr/>
        </p:nvSpPr>
        <p:spPr>
          <a:xfrm>
            <a:off x="200303" y="6172200"/>
            <a:ext cx="11779473" cy="0"/>
          </a:xfrm>
          <a:prstGeom prst="line">
            <a:avLst/>
          </a:prstGeom>
          <a:ln w="9525" cap="flat">
            <a:solidFill>
              <a:srgbClr val="000001"/>
            </a:solidFill>
            <a:prstDash val="solid"/>
            <a:headEnd type="none" w="sm" len="sm"/>
            <a:tailEnd type="none" w="sm" len="sm"/>
          </a:ln>
        </p:spPr>
        <p:txBody>
          <a:bodyPr/>
          <a:lstStyle/>
          <a:p>
            <a:pPr defTabSz="609630"/>
            <a:endParaRPr lang="en-US" sz="1200">
              <a:solidFill>
                <a:prstClr val="black"/>
              </a:solidFill>
              <a:latin typeface="Calibri"/>
            </a:endParaRPr>
          </a:p>
        </p:txBody>
      </p:sp>
      <p:sp>
        <p:nvSpPr>
          <p:cNvPr id="4" name="TextBox 4">
            <a:extLst>
              <a:ext uri="{FF2B5EF4-FFF2-40B4-BE49-F238E27FC236}">
                <a16:creationId xmlns:a16="http://schemas.microsoft.com/office/drawing/2014/main" id="{6133EA40-6EF7-9890-C089-22002D649199}"/>
              </a:ext>
            </a:extLst>
          </p:cNvPr>
          <p:cNvSpPr txBox="1"/>
          <p:nvPr/>
        </p:nvSpPr>
        <p:spPr>
          <a:xfrm>
            <a:off x="6663953" y="6510732"/>
            <a:ext cx="5315823" cy="141064"/>
          </a:xfrm>
          <a:prstGeom prst="rect">
            <a:avLst/>
          </a:prstGeom>
        </p:spPr>
        <p:txBody>
          <a:bodyPr lIns="0" tIns="0" rIns="0" bIns="0" rtlCol="0" anchor="t">
            <a:spAutoFit/>
          </a:bodyPr>
          <a:lstStyle/>
          <a:p>
            <a:pPr algn="r" defTabSz="609630">
              <a:lnSpc>
                <a:spcPts val="1066"/>
              </a:lnSpc>
            </a:pPr>
            <a:r>
              <a:rPr lang="en-US" sz="1066" spc="-37">
                <a:solidFill>
                  <a:srgbClr val="000001"/>
                </a:solidFill>
                <a:latin typeface="Montserrat"/>
              </a:rPr>
              <a:t>June 2025</a:t>
            </a:r>
          </a:p>
        </p:txBody>
      </p:sp>
      <p:sp>
        <p:nvSpPr>
          <p:cNvPr id="16" name="Freeform 16">
            <a:extLst>
              <a:ext uri="{FF2B5EF4-FFF2-40B4-BE49-F238E27FC236}">
                <a16:creationId xmlns:a16="http://schemas.microsoft.com/office/drawing/2014/main" id="{B18980E8-7C77-04B4-4127-A8BEB44C60FD}"/>
              </a:ext>
            </a:extLst>
          </p:cNvPr>
          <p:cNvSpPr/>
          <p:nvPr/>
        </p:nvSpPr>
        <p:spPr>
          <a:xfrm>
            <a:off x="10546871" y="123620"/>
            <a:ext cx="1432904" cy="746304"/>
          </a:xfrm>
          <a:custGeom>
            <a:avLst/>
            <a:gdLst/>
            <a:ahLst/>
            <a:cxnLst/>
            <a:rect l="l" t="t" r="r" b="b"/>
            <a:pathLst>
              <a:path w="2149356" h="1119456">
                <a:moveTo>
                  <a:pt x="0" y="0"/>
                </a:moveTo>
                <a:lnTo>
                  <a:pt x="2149356" y="0"/>
                </a:lnTo>
                <a:lnTo>
                  <a:pt x="2149356" y="1119456"/>
                </a:lnTo>
                <a:lnTo>
                  <a:pt x="0" y="1119456"/>
                </a:lnTo>
                <a:lnTo>
                  <a:pt x="0" y="0"/>
                </a:lnTo>
                <a:close/>
              </a:path>
            </a:pathLst>
          </a:custGeom>
          <a:blipFill>
            <a:blip r:embed="rId3"/>
            <a:stretch>
              <a:fillRect/>
            </a:stretch>
          </a:blipFill>
        </p:spPr>
        <p:txBody>
          <a:bodyPr/>
          <a:lstStyle/>
          <a:p>
            <a:pPr defTabSz="609630"/>
            <a:endParaRPr lang="en-US" sz="1200">
              <a:solidFill>
                <a:prstClr val="black"/>
              </a:solidFill>
              <a:latin typeface="Calibri"/>
            </a:endParaRPr>
          </a:p>
        </p:txBody>
      </p:sp>
      <p:sp>
        <p:nvSpPr>
          <p:cNvPr id="22" name="TextBox 21">
            <a:extLst>
              <a:ext uri="{FF2B5EF4-FFF2-40B4-BE49-F238E27FC236}">
                <a16:creationId xmlns:a16="http://schemas.microsoft.com/office/drawing/2014/main" id="{804A9FC9-D2AD-42F1-3ACA-EDD4DE406B80}"/>
              </a:ext>
            </a:extLst>
          </p:cNvPr>
          <p:cNvSpPr txBox="1"/>
          <p:nvPr/>
        </p:nvSpPr>
        <p:spPr>
          <a:xfrm>
            <a:off x="212224" y="330894"/>
            <a:ext cx="5315822" cy="797782"/>
          </a:xfrm>
          <a:prstGeom prst="rect">
            <a:avLst/>
          </a:prstGeom>
          <a:noFill/>
        </p:spPr>
        <p:txBody>
          <a:bodyPr wrap="square" rtlCol="0">
            <a:spAutoFit/>
          </a:bodyPr>
          <a:lstStyle/>
          <a:p>
            <a:pPr marR="0" lvl="0">
              <a:lnSpc>
                <a:spcPct val="116000"/>
              </a:lnSpc>
            </a:pPr>
            <a:r>
              <a:rPr lang="en-US" sz="2400" b="1" dirty="0">
                <a:latin typeface="Montserrat Medium" pitchFamily="2" charset="0"/>
                <a:ea typeface="Calibri Light" panose="020F0302020204030204" pitchFamily="34" charset="0"/>
                <a:cs typeface="Arial" panose="020B0604020202020204" pitchFamily="34" charset="0"/>
              </a:rPr>
              <a:t>Increased Student Achievement</a:t>
            </a:r>
            <a:endParaRPr lang="en-US" sz="2400" b="1" dirty="0">
              <a:effectLst/>
              <a:latin typeface="Montserrat Medium" pitchFamily="2" charset="0"/>
              <a:ea typeface="MS Mincho" panose="02020609040205080304" pitchFamily="49" charset="-128"/>
              <a:cs typeface="Arial" panose="020B0604020202020204" pitchFamily="34" charset="0"/>
            </a:endParaRPr>
          </a:p>
          <a:p>
            <a:endParaRPr lang="en-US" dirty="0"/>
          </a:p>
        </p:txBody>
      </p:sp>
      <p:sp>
        <p:nvSpPr>
          <p:cNvPr id="3" name="Rectangle 2">
            <a:extLst>
              <a:ext uri="{FF2B5EF4-FFF2-40B4-BE49-F238E27FC236}">
                <a16:creationId xmlns:a16="http://schemas.microsoft.com/office/drawing/2014/main" id="{53B30756-C68B-8459-A117-9FC2EE6E8A4A}"/>
              </a:ext>
            </a:extLst>
          </p:cNvPr>
          <p:cNvSpPr/>
          <p:nvPr/>
        </p:nvSpPr>
        <p:spPr>
          <a:xfrm>
            <a:off x="801278" y="2016502"/>
            <a:ext cx="10680569" cy="26866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116000"/>
              </a:lnSpc>
            </a:pPr>
            <a:r>
              <a:rPr lang="en-US" sz="3200" dirty="0">
                <a:solidFill>
                  <a:schemeClr val="tx1"/>
                </a:solidFill>
                <a:latin typeface="Montserrat"/>
                <a:ea typeface="Calibri Light"/>
                <a:cs typeface="Arial"/>
              </a:rPr>
              <a:t>In a study of Title I schools,</a:t>
            </a:r>
            <a:r>
              <a:rPr lang="en-US" sz="3200" b="1" dirty="0">
                <a:solidFill>
                  <a:schemeClr val="tx1"/>
                </a:solidFill>
                <a:latin typeface="Montserrat"/>
                <a:ea typeface="Calibri Light"/>
                <a:cs typeface="Arial"/>
              </a:rPr>
              <a:t> growth in reading</a:t>
            </a:r>
            <a:r>
              <a:rPr lang="en-US" sz="3200" dirty="0">
                <a:solidFill>
                  <a:schemeClr val="tx1"/>
                </a:solidFill>
                <a:latin typeface="Montserrat"/>
                <a:ea typeface="Calibri Light"/>
                <a:cs typeface="Arial"/>
              </a:rPr>
              <a:t> test</a:t>
            </a:r>
          </a:p>
          <a:p>
            <a:pPr algn="ctr">
              <a:lnSpc>
                <a:spcPct val="116000"/>
              </a:lnSpc>
            </a:pPr>
            <a:r>
              <a:rPr lang="en-US" sz="3200" dirty="0">
                <a:solidFill>
                  <a:schemeClr val="tx1"/>
                </a:solidFill>
                <a:latin typeface="Montserrat" pitchFamily="2" charset="0"/>
                <a:ea typeface="Calibri Light" panose="020F0302020204030204" pitchFamily="34" charset="0"/>
                <a:cs typeface="Arial" panose="020B0604020202020204" pitchFamily="34" charset="0"/>
              </a:rPr>
              <a:t>scores was </a:t>
            </a:r>
            <a:r>
              <a:rPr lang="en-US" sz="3200" b="1" dirty="0">
                <a:solidFill>
                  <a:schemeClr val="tx1"/>
                </a:solidFill>
                <a:latin typeface="Montserrat" pitchFamily="2" charset="0"/>
                <a:ea typeface="Calibri Light" panose="020F0302020204030204" pitchFamily="34" charset="0"/>
                <a:cs typeface="Arial" panose="020B0604020202020204" pitchFamily="34" charset="0"/>
              </a:rPr>
              <a:t>50% higher for students </a:t>
            </a:r>
            <a:r>
              <a:rPr lang="en-US" sz="3200" dirty="0">
                <a:solidFill>
                  <a:schemeClr val="tx1"/>
                </a:solidFill>
                <a:latin typeface="Montserrat" pitchFamily="2" charset="0"/>
                <a:ea typeface="Calibri Light" panose="020F0302020204030204" pitchFamily="34" charset="0"/>
                <a:cs typeface="Arial" panose="020B0604020202020204" pitchFamily="34" charset="0"/>
              </a:rPr>
              <a:t>whose teachers and schools reported </a:t>
            </a:r>
            <a:r>
              <a:rPr lang="en-US" sz="3200" b="1" dirty="0">
                <a:solidFill>
                  <a:schemeClr val="tx1"/>
                </a:solidFill>
                <a:latin typeface="Montserrat" pitchFamily="2" charset="0"/>
                <a:ea typeface="Calibri Light" panose="020F0302020204030204" pitchFamily="34" charset="0"/>
                <a:cs typeface="Arial" panose="020B0604020202020204" pitchFamily="34" charset="0"/>
              </a:rPr>
              <a:t>high</a:t>
            </a:r>
          </a:p>
          <a:p>
            <a:pPr algn="ctr">
              <a:lnSpc>
                <a:spcPct val="116000"/>
              </a:lnSpc>
            </a:pPr>
            <a:r>
              <a:rPr lang="en-US" sz="3200" b="1" dirty="0">
                <a:solidFill>
                  <a:schemeClr val="tx1"/>
                </a:solidFill>
                <a:latin typeface="Montserrat" pitchFamily="2" charset="0"/>
                <a:ea typeface="Calibri Light" panose="020F0302020204030204" pitchFamily="34" charset="0"/>
                <a:cs typeface="Arial" panose="020B0604020202020204" pitchFamily="34" charset="0"/>
              </a:rPr>
              <a:t>levels of parental outreach </a:t>
            </a:r>
            <a:r>
              <a:rPr lang="en-US" sz="3200" dirty="0">
                <a:solidFill>
                  <a:schemeClr val="tx1"/>
                </a:solidFill>
                <a:latin typeface="Montserrat" pitchFamily="2" charset="0"/>
                <a:ea typeface="Calibri Light" panose="020F0302020204030204" pitchFamily="34" charset="0"/>
                <a:cs typeface="Arial" panose="020B0604020202020204" pitchFamily="34" charset="0"/>
              </a:rPr>
              <a:t>versus those that reported low levels.</a:t>
            </a:r>
          </a:p>
          <a:p>
            <a:pPr algn="ctr">
              <a:lnSpc>
                <a:spcPct val="116000"/>
              </a:lnSpc>
            </a:pPr>
            <a:endParaRPr lang="en-US" sz="3200" dirty="0">
              <a:solidFill>
                <a:schemeClr val="tx1"/>
              </a:solidFill>
              <a:latin typeface="Montserrat" pitchFamily="2" charset="0"/>
              <a:ea typeface="Calibri Light" panose="020F0302020204030204" pitchFamily="34" charset="0"/>
              <a:cs typeface="Arial" panose="020B0604020202020204" pitchFamily="34" charset="0"/>
            </a:endParaRPr>
          </a:p>
          <a:p>
            <a:pPr algn="r">
              <a:lnSpc>
                <a:spcPct val="116000"/>
              </a:lnSpc>
            </a:pPr>
            <a:r>
              <a:rPr lang="en-US" sz="1050" i="1" dirty="0" err="1">
                <a:solidFill>
                  <a:schemeClr val="tx1"/>
                </a:solidFill>
                <a:latin typeface="Montserrat" pitchFamily="2" charset="0"/>
                <a:ea typeface="Calibri Light" panose="020F0302020204030204" pitchFamily="34" charset="0"/>
                <a:cs typeface="Arial" panose="020B0604020202020204" pitchFamily="34" charset="0"/>
              </a:rPr>
              <a:t>Jeynes</a:t>
            </a:r>
            <a:r>
              <a:rPr lang="en-US" sz="1050" i="1" dirty="0">
                <a:solidFill>
                  <a:schemeClr val="tx1"/>
                </a:solidFill>
                <a:latin typeface="Montserrat" pitchFamily="2" charset="0"/>
                <a:ea typeface="Calibri Light" panose="020F0302020204030204" pitchFamily="34" charset="0"/>
                <a:cs typeface="Arial" panose="020B0604020202020204" pitchFamily="34" charset="0"/>
              </a:rPr>
              <a:t>, W. (2005). A Meta-analysis of the relation of parental involvement to urban elementary school student academic achievement. Urban</a:t>
            </a:r>
          </a:p>
          <a:p>
            <a:pPr algn="r">
              <a:lnSpc>
                <a:spcPct val="116000"/>
              </a:lnSpc>
            </a:pPr>
            <a:r>
              <a:rPr lang="en-US" sz="1050" i="1" dirty="0">
                <a:solidFill>
                  <a:schemeClr val="tx1"/>
                </a:solidFill>
                <a:latin typeface="Montserrat" pitchFamily="2" charset="0"/>
                <a:ea typeface="Calibri Light" panose="020F0302020204030204" pitchFamily="34" charset="0"/>
                <a:cs typeface="Arial" panose="020B0604020202020204" pitchFamily="34" charset="0"/>
              </a:rPr>
              <a:t>Education, 40(3): pgs. 237-269. Hill, N. &amp; Tyson, D. (2009). Parental involvement in middle school: A meta-analytic assessment of the strategies that</a:t>
            </a:r>
          </a:p>
          <a:p>
            <a:pPr algn="r">
              <a:lnSpc>
                <a:spcPct val="116000"/>
              </a:lnSpc>
            </a:pPr>
            <a:r>
              <a:rPr lang="en-US" sz="1050" i="1" dirty="0">
                <a:solidFill>
                  <a:schemeClr val="tx1"/>
                </a:solidFill>
                <a:latin typeface="Montserrat" pitchFamily="2" charset="0"/>
                <a:ea typeface="Calibri Light" panose="020F0302020204030204" pitchFamily="34" charset="0"/>
                <a:cs typeface="Arial" panose="020B0604020202020204" pitchFamily="34" charset="0"/>
              </a:rPr>
              <a:t>promote achievement. Developmental Psychology, 45(3): pgs. 730-763</a:t>
            </a:r>
          </a:p>
        </p:txBody>
      </p:sp>
    </p:spTree>
    <p:extLst>
      <p:ext uri="{BB962C8B-B14F-4D97-AF65-F5344CB8AC3E}">
        <p14:creationId xmlns:p14="http://schemas.microsoft.com/office/powerpoint/2010/main" val="4189725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57C6F-3059-6182-D521-2330B97A74C2}"/>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A8AA00A0-8088-5216-2B67-3AB14ADA0DB0}"/>
              </a:ext>
            </a:extLst>
          </p:cNvPr>
          <p:cNvSpPr/>
          <p:nvPr/>
        </p:nvSpPr>
        <p:spPr>
          <a:xfrm>
            <a:off x="200303" y="6172200"/>
            <a:ext cx="11779473" cy="0"/>
          </a:xfrm>
          <a:prstGeom prst="line">
            <a:avLst/>
          </a:prstGeom>
          <a:ln w="9525" cap="flat">
            <a:solidFill>
              <a:srgbClr val="000001"/>
            </a:solidFill>
            <a:prstDash val="solid"/>
            <a:headEnd type="none" w="sm" len="sm"/>
            <a:tailEnd type="none" w="sm" len="sm"/>
          </a:ln>
        </p:spPr>
        <p:txBody>
          <a:bodyPr/>
          <a:lstStyle/>
          <a:p>
            <a:pPr defTabSz="609630"/>
            <a:endParaRPr lang="en-US" sz="1200">
              <a:solidFill>
                <a:prstClr val="black"/>
              </a:solidFill>
              <a:latin typeface="Calibri"/>
            </a:endParaRPr>
          </a:p>
        </p:txBody>
      </p:sp>
      <p:sp>
        <p:nvSpPr>
          <p:cNvPr id="4" name="TextBox 4">
            <a:extLst>
              <a:ext uri="{FF2B5EF4-FFF2-40B4-BE49-F238E27FC236}">
                <a16:creationId xmlns:a16="http://schemas.microsoft.com/office/drawing/2014/main" id="{77CB885E-8FAC-08EA-62D5-50512E429B96}"/>
              </a:ext>
            </a:extLst>
          </p:cNvPr>
          <p:cNvSpPr txBox="1"/>
          <p:nvPr/>
        </p:nvSpPr>
        <p:spPr>
          <a:xfrm>
            <a:off x="6663953" y="6510732"/>
            <a:ext cx="5315823" cy="141064"/>
          </a:xfrm>
          <a:prstGeom prst="rect">
            <a:avLst/>
          </a:prstGeom>
        </p:spPr>
        <p:txBody>
          <a:bodyPr lIns="0" tIns="0" rIns="0" bIns="0" rtlCol="0" anchor="t">
            <a:spAutoFit/>
          </a:bodyPr>
          <a:lstStyle/>
          <a:p>
            <a:pPr algn="r" defTabSz="609630">
              <a:lnSpc>
                <a:spcPts val="1066"/>
              </a:lnSpc>
            </a:pPr>
            <a:r>
              <a:rPr lang="en-US" sz="1066" spc="-37">
                <a:solidFill>
                  <a:srgbClr val="000001"/>
                </a:solidFill>
                <a:latin typeface="Montserrat"/>
              </a:rPr>
              <a:t>June 2025</a:t>
            </a:r>
          </a:p>
        </p:txBody>
      </p:sp>
      <p:sp>
        <p:nvSpPr>
          <p:cNvPr id="16" name="Freeform 16">
            <a:extLst>
              <a:ext uri="{FF2B5EF4-FFF2-40B4-BE49-F238E27FC236}">
                <a16:creationId xmlns:a16="http://schemas.microsoft.com/office/drawing/2014/main" id="{66FCA797-B7FF-97A6-2CCA-1F38977C4AEA}"/>
              </a:ext>
            </a:extLst>
          </p:cNvPr>
          <p:cNvSpPr/>
          <p:nvPr/>
        </p:nvSpPr>
        <p:spPr>
          <a:xfrm>
            <a:off x="10546871" y="123620"/>
            <a:ext cx="1432904" cy="746304"/>
          </a:xfrm>
          <a:custGeom>
            <a:avLst/>
            <a:gdLst/>
            <a:ahLst/>
            <a:cxnLst/>
            <a:rect l="l" t="t" r="r" b="b"/>
            <a:pathLst>
              <a:path w="2149356" h="1119456">
                <a:moveTo>
                  <a:pt x="0" y="0"/>
                </a:moveTo>
                <a:lnTo>
                  <a:pt x="2149356" y="0"/>
                </a:lnTo>
                <a:lnTo>
                  <a:pt x="2149356" y="1119456"/>
                </a:lnTo>
                <a:lnTo>
                  <a:pt x="0" y="1119456"/>
                </a:lnTo>
                <a:lnTo>
                  <a:pt x="0" y="0"/>
                </a:lnTo>
                <a:close/>
              </a:path>
            </a:pathLst>
          </a:custGeom>
          <a:blipFill>
            <a:blip r:embed="rId3"/>
            <a:stretch>
              <a:fillRect/>
            </a:stretch>
          </a:blipFill>
        </p:spPr>
        <p:txBody>
          <a:bodyPr/>
          <a:lstStyle/>
          <a:p>
            <a:pPr defTabSz="609630"/>
            <a:endParaRPr lang="en-US" sz="1200">
              <a:solidFill>
                <a:prstClr val="black"/>
              </a:solidFill>
              <a:latin typeface="Calibri"/>
            </a:endParaRPr>
          </a:p>
        </p:txBody>
      </p:sp>
      <p:sp>
        <p:nvSpPr>
          <p:cNvPr id="22" name="TextBox 21">
            <a:extLst>
              <a:ext uri="{FF2B5EF4-FFF2-40B4-BE49-F238E27FC236}">
                <a16:creationId xmlns:a16="http://schemas.microsoft.com/office/drawing/2014/main" id="{52327FB7-149B-AD31-1B9F-273A9EBF4020}"/>
              </a:ext>
            </a:extLst>
          </p:cNvPr>
          <p:cNvSpPr txBox="1"/>
          <p:nvPr/>
        </p:nvSpPr>
        <p:spPr>
          <a:xfrm>
            <a:off x="212224" y="330894"/>
            <a:ext cx="6883520" cy="797782"/>
          </a:xfrm>
          <a:prstGeom prst="rect">
            <a:avLst/>
          </a:prstGeom>
          <a:noFill/>
        </p:spPr>
        <p:txBody>
          <a:bodyPr wrap="square" rtlCol="0">
            <a:spAutoFit/>
          </a:bodyPr>
          <a:lstStyle/>
          <a:p>
            <a:pPr marR="0" lvl="0">
              <a:lnSpc>
                <a:spcPct val="116000"/>
              </a:lnSpc>
            </a:pPr>
            <a:r>
              <a:rPr lang="en-US" sz="2400" b="1" dirty="0">
                <a:latin typeface="Montserrat Medium" pitchFamily="2" charset="0"/>
                <a:ea typeface="Calibri Light" panose="020F0302020204030204" pitchFamily="34" charset="0"/>
                <a:cs typeface="Arial" panose="020B0604020202020204" pitchFamily="34" charset="0"/>
              </a:rPr>
              <a:t>Better Student-Teacher Relationships</a:t>
            </a:r>
            <a:endParaRPr lang="en-US" sz="2400" b="1" dirty="0">
              <a:effectLst/>
              <a:latin typeface="Montserrat Medium" pitchFamily="2" charset="0"/>
              <a:ea typeface="MS Mincho" panose="02020609040205080304" pitchFamily="49" charset="-128"/>
              <a:cs typeface="Arial" panose="020B0604020202020204" pitchFamily="34" charset="0"/>
            </a:endParaRPr>
          </a:p>
          <a:p>
            <a:endParaRPr lang="en-US" dirty="0"/>
          </a:p>
        </p:txBody>
      </p:sp>
      <p:sp>
        <p:nvSpPr>
          <p:cNvPr id="3" name="Rectangle 2">
            <a:extLst>
              <a:ext uri="{FF2B5EF4-FFF2-40B4-BE49-F238E27FC236}">
                <a16:creationId xmlns:a16="http://schemas.microsoft.com/office/drawing/2014/main" id="{9AF82A11-5C1B-1E99-9AFB-2263B84FDE5C}"/>
              </a:ext>
            </a:extLst>
          </p:cNvPr>
          <p:cNvSpPr/>
          <p:nvPr/>
        </p:nvSpPr>
        <p:spPr>
          <a:xfrm>
            <a:off x="801278" y="2016502"/>
            <a:ext cx="10680569" cy="26866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116000"/>
              </a:lnSpc>
            </a:pPr>
            <a:r>
              <a:rPr lang="en-US" sz="3200" dirty="0">
                <a:solidFill>
                  <a:schemeClr val="tx1"/>
                </a:solidFill>
                <a:latin typeface="Montserrat"/>
                <a:ea typeface="Calibri Light"/>
              </a:rPr>
              <a:t>School-based </a:t>
            </a:r>
            <a:r>
              <a:rPr lang="en-US" sz="3200" b="1" dirty="0">
                <a:solidFill>
                  <a:schemeClr val="tx1"/>
                </a:solidFill>
                <a:latin typeface="Montserrat"/>
                <a:ea typeface="Calibri Light"/>
              </a:rPr>
              <a:t>family involvement</a:t>
            </a:r>
          </a:p>
          <a:p>
            <a:pPr algn="ctr">
              <a:lnSpc>
                <a:spcPct val="116000"/>
              </a:lnSpc>
            </a:pPr>
            <a:r>
              <a:rPr lang="en-US" sz="3200" b="1" dirty="0">
                <a:solidFill>
                  <a:schemeClr val="tx1"/>
                </a:solidFill>
                <a:latin typeface="Montserrat"/>
                <a:ea typeface="Calibri Light"/>
              </a:rPr>
              <a:t>from kindergarten through fifth grade</a:t>
            </a:r>
            <a:r>
              <a:rPr lang="en-US" sz="3200" dirty="0">
                <a:solidFill>
                  <a:schemeClr val="tx1"/>
                </a:solidFill>
                <a:latin typeface="Montserrat"/>
                <a:ea typeface="Calibri Light"/>
              </a:rPr>
              <a:t> was associated with </a:t>
            </a:r>
            <a:r>
              <a:rPr lang="en-US" sz="3200" b="1" dirty="0">
                <a:solidFill>
                  <a:schemeClr val="tx1"/>
                </a:solidFill>
                <a:latin typeface="Montserrat"/>
                <a:ea typeface="Calibri Light"/>
              </a:rPr>
              <a:t>improved</a:t>
            </a:r>
          </a:p>
          <a:p>
            <a:pPr algn="ctr">
              <a:lnSpc>
                <a:spcPct val="116000"/>
              </a:lnSpc>
            </a:pPr>
            <a:r>
              <a:rPr lang="en-US" sz="3200" b="1" dirty="0">
                <a:solidFill>
                  <a:schemeClr val="tx1"/>
                </a:solidFill>
                <a:latin typeface="Montserrat" pitchFamily="2" charset="0"/>
                <a:ea typeface="Calibri Light" panose="020F0302020204030204" pitchFamily="34" charset="0"/>
              </a:rPr>
              <a:t>student-teacher relationships </a:t>
            </a:r>
            <a:r>
              <a:rPr lang="en-US" sz="3200" dirty="0">
                <a:solidFill>
                  <a:schemeClr val="tx1"/>
                </a:solidFill>
                <a:latin typeface="Montserrat" pitchFamily="2" charset="0"/>
                <a:ea typeface="Calibri Light" panose="020F0302020204030204" pitchFamily="34" charset="0"/>
              </a:rPr>
              <a:t>among low-income families and their children.</a:t>
            </a:r>
          </a:p>
          <a:p>
            <a:pPr algn="ctr">
              <a:lnSpc>
                <a:spcPct val="116000"/>
              </a:lnSpc>
            </a:pPr>
            <a:endParaRPr lang="en-US" sz="3200" dirty="0">
              <a:solidFill>
                <a:schemeClr val="tx1"/>
              </a:solidFill>
              <a:latin typeface="Montserrat" pitchFamily="2" charset="0"/>
              <a:ea typeface="Calibri Light" panose="020F0302020204030204" pitchFamily="34" charset="0"/>
            </a:endParaRPr>
          </a:p>
          <a:p>
            <a:pPr algn="r">
              <a:lnSpc>
                <a:spcPct val="116000"/>
              </a:lnSpc>
            </a:pPr>
            <a:r>
              <a:rPr lang="en-US" sz="1100" i="1" dirty="0">
                <a:solidFill>
                  <a:schemeClr val="tx1"/>
                </a:solidFill>
                <a:latin typeface="Montserrat" pitchFamily="2" charset="0"/>
              </a:rPr>
              <a:t>Dearing E., Kreider, H., &amp; Weiss, H. (2008). Increased family involvement in school predicts improved child-teacher relationships and feelings about</a:t>
            </a:r>
          </a:p>
          <a:p>
            <a:pPr algn="r">
              <a:lnSpc>
                <a:spcPct val="116000"/>
              </a:lnSpc>
            </a:pPr>
            <a:r>
              <a:rPr lang="en-US" sz="1100" i="1" dirty="0">
                <a:solidFill>
                  <a:schemeClr val="tx1"/>
                </a:solidFill>
                <a:latin typeface="Montserrat" pitchFamily="2" charset="0"/>
              </a:rPr>
              <a:t>school for low-income children. Marriage and Family Review, 43(3/4): pgs. 226-254.</a:t>
            </a:r>
          </a:p>
        </p:txBody>
      </p:sp>
    </p:spTree>
    <p:extLst>
      <p:ext uri="{BB962C8B-B14F-4D97-AF65-F5344CB8AC3E}">
        <p14:creationId xmlns:p14="http://schemas.microsoft.com/office/powerpoint/2010/main" val="1123606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CADAF-E6FF-E1D2-F9C5-4EEA6F19683B}"/>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A0FBBCA9-E290-6B1E-5C50-27EE28C35FE3}"/>
              </a:ext>
            </a:extLst>
          </p:cNvPr>
          <p:cNvSpPr/>
          <p:nvPr/>
        </p:nvSpPr>
        <p:spPr>
          <a:xfrm>
            <a:off x="200303" y="6172200"/>
            <a:ext cx="11779473" cy="0"/>
          </a:xfrm>
          <a:prstGeom prst="line">
            <a:avLst/>
          </a:prstGeom>
          <a:ln w="9525" cap="flat">
            <a:solidFill>
              <a:srgbClr val="000001"/>
            </a:solidFill>
            <a:prstDash val="solid"/>
            <a:headEnd type="none" w="sm" len="sm"/>
            <a:tailEnd type="none" w="sm" len="sm"/>
          </a:ln>
        </p:spPr>
        <p:txBody>
          <a:bodyPr/>
          <a:lstStyle/>
          <a:p>
            <a:pPr defTabSz="609630"/>
            <a:endParaRPr lang="en-US" sz="1200">
              <a:solidFill>
                <a:prstClr val="black"/>
              </a:solidFill>
              <a:latin typeface="Calibri"/>
            </a:endParaRPr>
          </a:p>
        </p:txBody>
      </p:sp>
      <p:sp>
        <p:nvSpPr>
          <p:cNvPr id="4" name="TextBox 4">
            <a:extLst>
              <a:ext uri="{FF2B5EF4-FFF2-40B4-BE49-F238E27FC236}">
                <a16:creationId xmlns:a16="http://schemas.microsoft.com/office/drawing/2014/main" id="{549CDC0C-A152-8C43-582A-3768B1BD81A9}"/>
              </a:ext>
            </a:extLst>
          </p:cNvPr>
          <p:cNvSpPr txBox="1"/>
          <p:nvPr/>
        </p:nvSpPr>
        <p:spPr>
          <a:xfrm>
            <a:off x="6663953" y="6510732"/>
            <a:ext cx="5315823" cy="141064"/>
          </a:xfrm>
          <a:prstGeom prst="rect">
            <a:avLst/>
          </a:prstGeom>
        </p:spPr>
        <p:txBody>
          <a:bodyPr lIns="0" tIns="0" rIns="0" bIns="0" rtlCol="0" anchor="t">
            <a:spAutoFit/>
          </a:bodyPr>
          <a:lstStyle/>
          <a:p>
            <a:pPr algn="r" defTabSz="609630">
              <a:lnSpc>
                <a:spcPts val="1066"/>
              </a:lnSpc>
            </a:pPr>
            <a:r>
              <a:rPr lang="en-US" sz="1066" spc="-37">
                <a:solidFill>
                  <a:srgbClr val="000001"/>
                </a:solidFill>
                <a:latin typeface="Montserrat"/>
              </a:rPr>
              <a:t>June 2025</a:t>
            </a:r>
          </a:p>
        </p:txBody>
      </p:sp>
      <p:sp>
        <p:nvSpPr>
          <p:cNvPr id="16" name="Freeform 16">
            <a:extLst>
              <a:ext uri="{FF2B5EF4-FFF2-40B4-BE49-F238E27FC236}">
                <a16:creationId xmlns:a16="http://schemas.microsoft.com/office/drawing/2014/main" id="{A145A0E3-5F29-60C9-3B83-92B660267708}"/>
              </a:ext>
            </a:extLst>
          </p:cNvPr>
          <p:cNvSpPr/>
          <p:nvPr/>
        </p:nvSpPr>
        <p:spPr>
          <a:xfrm>
            <a:off x="10546871" y="123620"/>
            <a:ext cx="1432904" cy="746304"/>
          </a:xfrm>
          <a:custGeom>
            <a:avLst/>
            <a:gdLst/>
            <a:ahLst/>
            <a:cxnLst/>
            <a:rect l="l" t="t" r="r" b="b"/>
            <a:pathLst>
              <a:path w="2149356" h="1119456">
                <a:moveTo>
                  <a:pt x="0" y="0"/>
                </a:moveTo>
                <a:lnTo>
                  <a:pt x="2149356" y="0"/>
                </a:lnTo>
                <a:lnTo>
                  <a:pt x="2149356" y="1119456"/>
                </a:lnTo>
                <a:lnTo>
                  <a:pt x="0" y="1119456"/>
                </a:lnTo>
                <a:lnTo>
                  <a:pt x="0" y="0"/>
                </a:lnTo>
                <a:close/>
              </a:path>
            </a:pathLst>
          </a:custGeom>
          <a:blipFill>
            <a:blip r:embed="rId3"/>
            <a:stretch>
              <a:fillRect/>
            </a:stretch>
          </a:blipFill>
        </p:spPr>
        <p:txBody>
          <a:bodyPr/>
          <a:lstStyle/>
          <a:p>
            <a:pPr defTabSz="609630"/>
            <a:endParaRPr lang="en-US" sz="1200">
              <a:solidFill>
                <a:prstClr val="black"/>
              </a:solidFill>
              <a:latin typeface="Calibri"/>
            </a:endParaRPr>
          </a:p>
        </p:txBody>
      </p:sp>
      <p:sp>
        <p:nvSpPr>
          <p:cNvPr id="22" name="TextBox 21">
            <a:extLst>
              <a:ext uri="{FF2B5EF4-FFF2-40B4-BE49-F238E27FC236}">
                <a16:creationId xmlns:a16="http://schemas.microsoft.com/office/drawing/2014/main" id="{7DBF96ED-8C3B-FCD8-B3C3-FB69153523EF}"/>
              </a:ext>
            </a:extLst>
          </p:cNvPr>
          <p:cNvSpPr txBox="1"/>
          <p:nvPr/>
        </p:nvSpPr>
        <p:spPr>
          <a:xfrm>
            <a:off x="212224" y="330894"/>
            <a:ext cx="6883520" cy="797782"/>
          </a:xfrm>
          <a:prstGeom prst="rect">
            <a:avLst/>
          </a:prstGeom>
          <a:noFill/>
        </p:spPr>
        <p:txBody>
          <a:bodyPr wrap="square" rtlCol="0">
            <a:spAutoFit/>
          </a:bodyPr>
          <a:lstStyle/>
          <a:p>
            <a:pPr marR="0" lvl="0">
              <a:lnSpc>
                <a:spcPct val="116000"/>
              </a:lnSpc>
            </a:pPr>
            <a:r>
              <a:rPr lang="en-US" sz="2400" b="1" dirty="0">
                <a:effectLst/>
                <a:latin typeface="Montserrat Medium" pitchFamily="2" charset="0"/>
                <a:ea typeface="Calibri Light" panose="020F0302020204030204" pitchFamily="34" charset="0"/>
                <a:cs typeface="Arial" panose="020B0604020202020204" pitchFamily="34" charset="0"/>
              </a:rPr>
              <a:t>D</a:t>
            </a:r>
            <a:r>
              <a:rPr lang="en-US" sz="2400" b="1" dirty="0">
                <a:latin typeface="Montserrat Medium" pitchFamily="2" charset="0"/>
                <a:ea typeface="Calibri Light" panose="020F0302020204030204" pitchFamily="34" charset="0"/>
                <a:cs typeface="Arial" panose="020B0604020202020204" pitchFamily="34" charset="0"/>
              </a:rPr>
              <a:t>ecreased Absenteeism</a:t>
            </a:r>
            <a:endParaRPr lang="en-US" sz="2400" b="1" dirty="0">
              <a:effectLst/>
              <a:latin typeface="Montserrat Medium" pitchFamily="2" charset="0"/>
              <a:ea typeface="MS Mincho" panose="02020609040205080304" pitchFamily="49" charset="-128"/>
              <a:cs typeface="Arial" panose="020B0604020202020204" pitchFamily="34" charset="0"/>
            </a:endParaRPr>
          </a:p>
          <a:p>
            <a:endParaRPr lang="en-US" dirty="0"/>
          </a:p>
        </p:txBody>
      </p:sp>
      <p:sp>
        <p:nvSpPr>
          <p:cNvPr id="3" name="Rectangle 2">
            <a:extLst>
              <a:ext uri="{FF2B5EF4-FFF2-40B4-BE49-F238E27FC236}">
                <a16:creationId xmlns:a16="http://schemas.microsoft.com/office/drawing/2014/main" id="{262B5C93-9F02-2B81-EC98-16A91E3D3B49}"/>
              </a:ext>
            </a:extLst>
          </p:cNvPr>
          <p:cNvSpPr/>
          <p:nvPr/>
        </p:nvSpPr>
        <p:spPr>
          <a:xfrm>
            <a:off x="749754" y="2177745"/>
            <a:ext cx="10680569" cy="268663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116000"/>
              </a:lnSpc>
            </a:pPr>
            <a:r>
              <a:rPr lang="en-US" sz="2400" dirty="0">
                <a:solidFill>
                  <a:schemeClr val="tx1"/>
                </a:solidFill>
                <a:latin typeface="Montserrat"/>
                <a:ea typeface="Calibri Light"/>
              </a:rPr>
              <a:t>Researchers examining family engagement practices at 18 schools found that communications with families and family workshops helped both chronically and occasionally absent students. Home visits, in particular, improved chronic absence rates with </a:t>
            </a:r>
            <a:r>
              <a:rPr lang="en-US" sz="2400" b="1" dirty="0">
                <a:solidFill>
                  <a:schemeClr val="tx1"/>
                </a:solidFill>
                <a:latin typeface="Montserrat"/>
                <a:ea typeface="Calibri Light"/>
              </a:rPr>
              <a:t>students who receive a home visit attending school 22% more than their peers.</a:t>
            </a:r>
          </a:p>
          <a:p>
            <a:pPr algn="ctr">
              <a:lnSpc>
                <a:spcPct val="116000"/>
              </a:lnSpc>
            </a:pPr>
            <a:endParaRPr lang="en-US" sz="2400" b="1" dirty="0">
              <a:solidFill>
                <a:schemeClr val="tx1"/>
              </a:solidFill>
              <a:latin typeface="Montserrat" pitchFamily="2" charset="0"/>
              <a:ea typeface="Calibri Light" panose="020F0302020204030204" pitchFamily="34" charset="0"/>
            </a:endParaRPr>
          </a:p>
          <a:p>
            <a:pPr algn="r">
              <a:lnSpc>
                <a:spcPct val="116000"/>
              </a:lnSpc>
            </a:pPr>
            <a:r>
              <a:rPr lang="en-US" sz="1000" i="1" dirty="0">
                <a:solidFill>
                  <a:schemeClr val="tx1"/>
                </a:solidFill>
                <a:latin typeface="Montserrat" pitchFamily="2" charset="0"/>
              </a:rPr>
              <a:t>Epstein, J., &amp; Sheldon, S. (2002). Present and Accounted For: Improving Student Attendance Through Family and Community Involvement. The Journal of Educational Research, 95(2): pgs. 308-318.; Sheldon, S. (2007). Improving student attendance with school, family, and community partnerships. Journal of Educational Research, 100: pgs. 267-</a:t>
            </a:r>
          </a:p>
          <a:p>
            <a:pPr algn="r">
              <a:lnSpc>
                <a:spcPct val="116000"/>
              </a:lnSpc>
            </a:pPr>
            <a:r>
              <a:rPr lang="en-US" sz="1000" i="1" dirty="0">
                <a:solidFill>
                  <a:schemeClr val="tx1"/>
                </a:solidFill>
                <a:latin typeface="Montserrat" pitchFamily="2" charset="0"/>
              </a:rPr>
              <a:t>275.</a:t>
            </a:r>
          </a:p>
        </p:txBody>
      </p:sp>
    </p:spTree>
    <p:extLst>
      <p:ext uri="{BB962C8B-B14F-4D97-AF65-F5344CB8AC3E}">
        <p14:creationId xmlns:p14="http://schemas.microsoft.com/office/powerpoint/2010/main" val="4064564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4935E011581C47BE8F666CFAEA3C75" ma:contentTypeVersion="15" ma:contentTypeDescription="Create a new document." ma:contentTypeScope="" ma:versionID="cf79fccdee75da4c9640fc23644c630a">
  <xsd:schema xmlns:xsd="http://www.w3.org/2001/XMLSchema" xmlns:xs="http://www.w3.org/2001/XMLSchema" xmlns:p="http://schemas.microsoft.com/office/2006/metadata/properties" xmlns:ns2="b0285343-110b-4052-a1b7-c18875a938b9" xmlns:ns3="2d8bbedb-b4b0-4315-b8d2-6eb8bc181ee3" targetNamespace="http://schemas.microsoft.com/office/2006/metadata/properties" ma:root="true" ma:fieldsID="fa8fe4eeb020f88e6310875c0ac0171a" ns2:_="" ns3:_="">
    <xsd:import namespace="b0285343-110b-4052-a1b7-c18875a938b9"/>
    <xsd:import namespace="2d8bbedb-b4b0-4315-b8d2-6eb8bc181ee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285343-110b-4052-a1b7-c18875a938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6ce1a6c-9c65-45f1-9813-9084599d208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d8bbedb-b4b0-4315-b8d2-6eb8bc181ee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48c5501-b1ab-4da6-9c61-4adcb041f960}" ma:internalName="TaxCatchAll" ma:showField="CatchAllData" ma:web="2d8bbedb-b4b0-4315-b8d2-6eb8bc181e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d8bbedb-b4b0-4315-b8d2-6eb8bc181ee3" xsi:nil="true"/>
    <lcf76f155ced4ddcb4097134ff3c332f xmlns="b0285343-110b-4052-a1b7-c18875a938b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C2EE4A5-98D8-4B9E-BD59-9A68F235CC1F}">
  <ds:schemaRefs>
    <ds:schemaRef ds:uri="http://schemas.microsoft.com/sharepoint/v3/contenttype/forms"/>
  </ds:schemaRefs>
</ds:datastoreItem>
</file>

<file path=customXml/itemProps2.xml><?xml version="1.0" encoding="utf-8"?>
<ds:datastoreItem xmlns:ds="http://schemas.openxmlformats.org/officeDocument/2006/customXml" ds:itemID="{0753EA9F-24E5-4410-89D4-D211E5CE7902}">
  <ds:schemaRefs>
    <ds:schemaRef ds:uri="2d8bbedb-b4b0-4315-b8d2-6eb8bc181ee3"/>
    <ds:schemaRef ds:uri="b0285343-110b-4052-a1b7-c18875a938b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7FF4B66-55B0-4B4E-9704-82BD8F18873B}">
  <ds:schemaRefs>
    <ds:schemaRef ds:uri="2d8bbedb-b4b0-4315-b8d2-6eb8bc181ee3"/>
    <ds:schemaRef ds:uri="b0285343-110b-4052-a1b7-c18875a938b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11</TotalTime>
  <Words>550</Words>
  <Application>Microsoft Office PowerPoint</Application>
  <PresentationFormat>Widescreen</PresentationFormat>
  <Paragraphs>36</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Shoko Fox</dc:creator>
  <cp:lastModifiedBy>Emily Garcia</cp:lastModifiedBy>
  <cp:revision>16</cp:revision>
  <dcterms:created xsi:type="dcterms:W3CDTF">2025-05-23T13:53:20Z</dcterms:created>
  <dcterms:modified xsi:type="dcterms:W3CDTF">2026-01-27T20:52:18Z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0x010100114935E011581C47BE8F666CFAEA3C75</vt:lpwstr>
  </property>
  <property fmtid="{D5CDD505-2E9C-101B-9397-08002B2CF9AE}" pid="3" name="MediaServiceImageTags">
    <vt:lpwstr/>
  </property>
</Properties>
</file>