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1141" r:id="rId5"/>
    <p:sldId id="1142" r:id="rId6"/>
    <p:sldId id="1143" r:id="rId7"/>
    <p:sldId id="1144" r:id="rId8"/>
    <p:sldId id="1145" r:id="rId9"/>
    <p:sldId id="1146" r:id="rId10"/>
    <p:sldId id="1147" r:id="rId11"/>
    <p:sldId id="1148" r:id="rId12"/>
    <p:sldId id="114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8A7DEE0-ED76-3FB2-003D-9B18CD0B6F4D}" name="Natalie Treadgold" initials="NT" userId="S::ntreadgold@flamboyanfoundation.org::833b22eb-00d6-4882-8b69-897a7a1c3b71" providerId="AD"/>
  <p188:author id="{A0A0C4FC-5C84-4F92-E9E3-055E1ED88990}" name="Emily Garcia" initials="EG" userId="S::egarcia@flamboyanfoundation.org::6e27647b-7f4e-47f7-b8c2-8d0ccfad2c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5A8"/>
    <a:srgbClr val="E52B2B"/>
    <a:srgbClr val="4C9C2D"/>
    <a:srgbClr val="131A4D"/>
    <a:srgbClr val="E3A82C"/>
    <a:srgbClr val="FBCA67"/>
    <a:srgbClr val="009CB1"/>
    <a:srgbClr val="006B79"/>
    <a:srgbClr val="E2231A"/>
    <a:srgbClr val="FF4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899D34-0588-4CC1-81E0-1EB6BFD46169}" v="18" dt="2025-07-02T19:38:16.546"/>
  </p1510:revLst>
</p1510:revInfo>
</file>

<file path=ppt/tableStyles.xml><?xml version="1.0" encoding="utf-8"?>
<a:tblStyleLst xmlns:a="http://schemas.openxmlformats.org/drawingml/2006/main" def="{5C22544A-7EE6-4342-B048-85BDC9FD1C3A}"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F8B105-A3C4-1E49-92D8-1C2AEE3587E3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8D865-D418-FD4D-B700-A4E620D91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531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43AD3-D418-34F2-0BCE-4D2479341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D4C7BC-A245-5526-8710-A1421ADB4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E8060-D01B-CC73-5F39-9F6AC0B6B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7B2C7-56C4-1CB0-84E8-844FD9A6F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E6ABF-657B-C918-F0FB-E8E5F0D9B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6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61247-307D-F307-6725-4B6B5ADC2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C198C-CDB5-465E-B0FB-F31F5BA4D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6F974-5E55-B2FC-BC7B-B80AFD3BB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F9A84-FCED-9A40-5EAF-C9DE3DE7F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3AA38-A292-35C9-8175-56D977DCC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3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5DC9E9-3837-E75B-13A3-07F9C386FB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5BE4A4-45E0-DE0E-40CA-85BFBD9CAA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6866B-0093-AC83-837F-7F638D66C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E8159-593D-236C-E6F8-937FA0FE8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76029-1FF3-ACD9-ED4E-98537AAB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70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19CFA-856E-0B46-30BB-4380EA893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E72C8-927B-2065-77FE-1EFB72555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AB307-E3CD-DB9C-E979-73FBAEE57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BB641-7D56-CE84-C692-8B0C61EC8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9DD5D-8068-749E-7425-BD2E8675A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4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2F7D0-1AC8-A641-37CA-94218931E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612E8-9DE8-90B0-9EA2-4D64ACA42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E45FF-6828-42FD-9E40-99888E11B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EE3-26FC-5BCC-26BC-D64FE1E85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C7E63-3E69-F10A-F93D-E966457F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6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D88CA-511A-A05F-DE0F-232F9E946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EF746-FF9A-8A67-3804-C9C00CC82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1B5857-1C26-9AF6-647E-49D69F5DF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A6B09-1AF3-21A0-F8BB-F22CDC86B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EFEEC-1664-550E-073E-B9BDB704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DAA36-10E3-E6F2-6BF3-E3F13AEA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6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F426B-5A0C-8925-82F9-79957DFA0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05884-C724-2E95-FD35-8C1B9EA35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D8D2A2-4892-0354-7FC0-8148FB0E2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5CDE47-1B47-0145-FCF6-E38ABC167F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C5CBAC-D26D-A3E3-CEAF-5B785231F6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A9C96D-C7DD-0780-44B8-32E3E3832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55F925-DADA-077D-4652-BEF0171F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44322C-6F06-4BE9-997C-0CE8ACDC6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60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3AB7-AB6C-7B81-5192-B6E401DF5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F456FF-5382-DF4D-9C1D-4DABCE6F1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608504-B225-C207-2872-B90144EB6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C8F104-16DC-0A18-F965-8DBB3A600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9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C3B4EB-A0BE-F296-4461-4E7EFCC81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2E7096-1D90-A230-BA3F-A4430EF5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2A9874-9116-5CF8-1F24-9B06C6FB9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77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E52DE-7073-10C2-6F4D-1888D622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420A3-B23B-49D5-781C-1E5359DD1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CFA0D8-3DF6-4DA7-6D7E-2DC11B6A1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6801CC-21FF-B53B-478A-4B3E66A35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1A50AE-0B87-D07F-8295-5129402F1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4C07A-F7E3-9DDD-20C2-17C33D7F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78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5D2C9-5879-4AE1-3862-99BC30A51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802D67-61C6-731F-9260-A512F44FD5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830244-7256-F66B-6B7F-8B186F34B1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94BC4-618C-DBFB-EE75-8FF807CC4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9F95C4-402C-7FCC-E6A3-87566A48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3204A-9E79-362C-D551-2CDCC42B5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58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932928-0BF0-7D31-DA4A-7CB77628D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B4C76-C185-C923-59BF-C315A923E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62823-0120-9C4A-C55A-6C27C97016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5EB4ED-05A8-4EC4-8875-A36B4ADEC986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94A5F-99A1-0ECD-F01B-C563342EEC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8B7F9-E8BD-A9AC-A91B-2B78A5B1D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F1F612-AE22-4929-BEB7-6D6BF9A59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3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7A5EE-B6F5-AD5A-9AC3-A1FD1C2A3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Core Beliefs of Relationship Building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6C50C-E8DA-EC64-F5B1-233F2E5E4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Families and teachers are equally important </a:t>
            </a:r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co-educators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Before important academic information can be effectively shared, </a:t>
            </a:r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positive communication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trust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must be established</a:t>
            </a:r>
          </a:p>
          <a:p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families care about their children, want them to succeed, and are capable of supporting students’ growth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visits provide a rich opportunity to build trust and cultural competency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84BBE6-E4E5-706F-7AD6-4D2418351E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7789" y="5872950"/>
            <a:ext cx="1682642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587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2D42C-0968-1ABE-8ED8-584CE7CAD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8E781-AB14-D5F8-7D2D-A5748533A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Core Practices of Home Visits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FA04D-83EB-CCE3-D82B-2B613A095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visits are for </a:t>
            </a: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relationship building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Visits are for </a:t>
            </a: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everyone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Visits are </a:t>
            </a: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voluntary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Visits are </a:t>
            </a: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scheduled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advance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Teachers </a:t>
            </a: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reflect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upon their assumptions going into visits and what they have learned after visits</a:t>
            </a: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Teachers go in </a:t>
            </a: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pairs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are </a:t>
            </a: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compensated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their time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61D58D-0A63-12D7-E455-B05254409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7788" y="5872950"/>
            <a:ext cx="1682642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587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24DD0-62E3-1A6F-6901-A2E279D34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AF05F-DB88-590C-9932-3E1DD682F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Home Visits at a Glance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1A53B4-59AB-5B9E-1A28-E0A3E61A0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7788" y="5872950"/>
            <a:ext cx="1682642" cy="8779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1DD9EEAE-3753-F618-B0BE-7041652D58B8}"/>
              </a:ext>
            </a:extLst>
          </p:cNvPr>
          <p:cNvGrpSpPr/>
          <p:nvPr/>
        </p:nvGrpSpPr>
        <p:grpSpPr>
          <a:xfrm>
            <a:off x="967527" y="1337188"/>
            <a:ext cx="9798795" cy="4646626"/>
            <a:chOff x="1213334" y="1265435"/>
            <a:chExt cx="9148300" cy="451190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E5A22F8-99E2-928F-37B2-0369293631BC}"/>
                </a:ext>
              </a:extLst>
            </p:cNvPr>
            <p:cNvSpPr/>
            <p:nvPr/>
          </p:nvSpPr>
          <p:spPr>
            <a:xfrm>
              <a:off x="1213334" y="2572846"/>
              <a:ext cx="2393937" cy="1974497"/>
            </a:xfrm>
            <a:custGeom>
              <a:avLst/>
              <a:gdLst>
                <a:gd name="connsiteX0" fmla="*/ 0 w 2393937"/>
                <a:gd name="connsiteY0" fmla="*/ 197450 h 1974497"/>
                <a:gd name="connsiteX1" fmla="*/ 197450 w 2393937"/>
                <a:gd name="connsiteY1" fmla="*/ 0 h 1974497"/>
                <a:gd name="connsiteX2" fmla="*/ 2196487 w 2393937"/>
                <a:gd name="connsiteY2" fmla="*/ 0 h 1974497"/>
                <a:gd name="connsiteX3" fmla="*/ 2393937 w 2393937"/>
                <a:gd name="connsiteY3" fmla="*/ 197450 h 1974497"/>
                <a:gd name="connsiteX4" fmla="*/ 2393937 w 2393937"/>
                <a:gd name="connsiteY4" fmla="*/ 1777047 h 1974497"/>
                <a:gd name="connsiteX5" fmla="*/ 2196487 w 2393937"/>
                <a:gd name="connsiteY5" fmla="*/ 1974497 h 1974497"/>
                <a:gd name="connsiteX6" fmla="*/ 197450 w 2393937"/>
                <a:gd name="connsiteY6" fmla="*/ 1974497 h 1974497"/>
                <a:gd name="connsiteX7" fmla="*/ 0 w 2393937"/>
                <a:gd name="connsiteY7" fmla="*/ 1777047 h 1974497"/>
                <a:gd name="connsiteX8" fmla="*/ 0 w 2393937"/>
                <a:gd name="connsiteY8" fmla="*/ 197450 h 1974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3937" h="1974497">
                  <a:moveTo>
                    <a:pt x="0" y="197450"/>
                  </a:moveTo>
                  <a:cubicBezTo>
                    <a:pt x="0" y="88401"/>
                    <a:pt x="88401" y="0"/>
                    <a:pt x="197450" y="0"/>
                  </a:cubicBezTo>
                  <a:lnTo>
                    <a:pt x="2196487" y="0"/>
                  </a:lnTo>
                  <a:cubicBezTo>
                    <a:pt x="2305536" y="0"/>
                    <a:pt x="2393937" y="88401"/>
                    <a:pt x="2393937" y="197450"/>
                  </a:cubicBezTo>
                  <a:lnTo>
                    <a:pt x="2393937" y="1777047"/>
                  </a:lnTo>
                  <a:cubicBezTo>
                    <a:pt x="2393937" y="1886096"/>
                    <a:pt x="2305536" y="1974497"/>
                    <a:pt x="2196487" y="1974497"/>
                  </a:cubicBezTo>
                  <a:lnTo>
                    <a:pt x="197450" y="1974497"/>
                  </a:lnTo>
                  <a:cubicBezTo>
                    <a:pt x="88401" y="1974497"/>
                    <a:pt x="0" y="1886096"/>
                    <a:pt x="0" y="1777047"/>
                  </a:cubicBezTo>
                  <a:lnTo>
                    <a:pt x="0" y="19745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0095A8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014" tIns="74014" rIns="74014" bIns="497121" numCol="1" spcCol="1270" anchor="t" anchorCtr="0">
              <a:noAutofit/>
            </a:bodyPr>
            <a:lstStyle/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5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Explain the purpose of home visits</a:t>
              </a: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5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Schedule a visit</a:t>
              </a: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5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Confirm the day before and the day of</a:t>
              </a:r>
            </a:p>
          </p:txBody>
        </p:sp>
        <p:sp>
          <p:nvSpPr>
            <p:cNvPr id="10" name="Shape 9">
              <a:extLst>
                <a:ext uri="{FF2B5EF4-FFF2-40B4-BE49-F238E27FC236}">
                  <a16:creationId xmlns:a16="http://schemas.microsoft.com/office/drawing/2014/main" id="{6BA27BE9-86EB-A96D-798B-B391C37C1DBF}"/>
                </a:ext>
              </a:extLst>
            </p:cNvPr>
            <p:cNvSpPr/>
            <p:nvPr/>
          </p:nvSpPr>
          <p:spPr>
            <a:xfrm>
              <a:off x="2503737" y="2845835"/>
              <a:ext cx="2931501" cy="2931501"/>
            </a:xfrm>
            <a:prstGeom prst="leftCircularArrow">
              <a:avLst>
                <a:gd name="adj1" fmla="val 4142"/>
                <a:gd name="adj2" fmla="val 521868"/>
                <a:gd name="adj3" fmla="val 2297379"/>
                <a:gd name="adj4" fmla="val 9024489"/>
                <a:gd name="adj5" fmla="val 4832"/>
              </a:avLst>
            </a:prstGeom>
            <a:solidFill>
              <a:srgbClr val="0095A8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3AC5B1E-548A-A494-B536-2E05758B03CF}"/>
                </a:ext>
              </a:extLst>
            </p:cNvPr>
            <p:cNvSpPr/>
            <p:nvPr/>
          </p:nvSpPr>
          <p:spPr>
            <a:xfrm>
              <a:off x="1745320" y="4124237"/>
              <a:ext cx="2127944" cy="846213"/>
            </a:xfrm>
            <a:custGeom>
              <a:avLst/>
              <a:gdLst>
                <a:gd name="connsiteX0" fmla="*/ 0 w 2127944"/>
                <a:gd name="connsiteY0" fmla="*/ 84621 h 846213"/>
                <a:gd name="connsiteX1" fmla="*/ 84621 w 2127944"/>
                <a:gd name="connsiteY1" fmla="*/ 0 h 846213"/>
                <a:gd name="connsiteX2" fmla="*/ 2043323 w 2127944"/>
                <a:gd name="connsiteY2" fmla="*/ 0 h 846213"/>
                <a:gd name="connsiteX3" fmla="*/ 2127944 w 2127944"/>
                <a:gd name="connsiteY3" fmla="*/ 84621 h 846213"/>
                <a:gd name="connsiteX4" fmla="*/ 2127944 w 2127944"/>
                <a:gd name="connsiteY4" fmla="*/ 761592 h 846213"/>
                <a:gd name="connsiteX5" fmla="*/ 2043323 w 2127944"/>
                <a:gd name="connsiteY5" fmla="*/ 846213 h 846213"/>
                <a:gd name="connsiteX6" fmla="*/ 84621 w 2127944"/>
                <a:gd name="connsiteY6" fmla="*/ 846213 h 846213"/>
                <a:gd name="connsiteX7" fmla="*/ 0 w 2127944"/>
                <a:gd name="connsiteY7" fmla="*/ 761592 h 846213"/>
                <a:gd name="connsiteX8" fmla="*/ 0 w 2127944"/>
                <a:gd name="connsiteY8" fmla="*/ 84621 h 846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27944" h="846213">
                  <a:moveTo>
                    <a:pt x="0" y="84621"/>
                  </a:moveTo>
                  <a:cubicBezTo>
                    <a:pt x="0" y="37886"/>
                    <a:pt x="37886" y="0"/>
                    <a:pt x="84621" y="0"/>
                  </a:cubicBezTo>
                  <a:lnTo>
                    <a:pt x="2043323" y="0"/>
                  </a:lnTo>
                  <a:cubicBezTo>
                    <a:pt x="2090058" y="0"/>
                    <a:pt x="2127944" y="37886"/>
                    <a:pt x="2127944" y="84621"/>
                  </a:cubicBezTo>
                  <a:lnTo>
                    <a:pt x="2127944" y="761592"/>
                  </a:lnTo>
                  <a:cubicBezTo>
                    <a:pt x="2127944" y="808327"/>
                    <a:pt x="2090058" y="846213"/>
                    <a:pt x="2043323" y="846213"/>
                  </a:cubicBezTo>
                  <a:lnTo>
                    <a:pt x="84621" y="846213"/>
                  </a:lnTo>
                  <a:cubicBezTo>
                    <a:pt x="37886" y="846213"/>
                    <a:pt x="0" y="808327"/>
                    <a:pt x="0" y="761592"/>
                  </a:cubicBezTo>
                  <a:lnTo>
                    <a:pt x="0" y="84621"/>
                  </a:lnTo>
                  <a:close/>
                </a:path>
              </a:pathLst>
            </a:custGeom>
            <a:solidFill>
              <a:srgbClr val="0095A8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4315" tIns="57805" rIns="74315" bIns="57805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600" b="1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Phone Call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BDC1302-C364-C706-D865-C37A5BEF9B6E}"/>
                </a:ext>
              </a:extLst>
            </p:cNvPr>
            <p:cNvSpPr/>
            <p:nvPr/>
          </p:nvSpPr>
          <p:spPr>
            <a:xfrm>
              <a:off x="4451401" y="2572846"/>
              <a:ext cx="2393937" cy="1974497"/>
            </a:xfrm>
            <a:custGeom>
              <a:avLst/>
              <a:gdLst>
                <a:gd name="connsiteX0" fmla="*/ 0 w 2393937"/>
                <a:gd name="connsiteY0" fmla="*/ 197450 h 1974497"/>
                <a:gd name="connsiteX1" fmla="*/ 197450 w 2393937"/>
                <a:gd name="connsiteY1" fmla="*/ 0 h 1974497"/>
                <a:gd name="connsiteX2" fmla="*/ 2196487 w 2393937"/>
                <a:gd name="connsiteY2" fmla="*/ 0 h 1974497"/>
                <a:gd name="connsiteX3" fmla="*/ 2393937 w 2393937"/>
                <a:gd name="connsiteY3" fmla="*/ 197450 h 1974497"/>
                <a:gd name="connsiteX4" fmla="*/ 2393937 w 2393937"/>
                <a:gd name="connsiteY4" fmla="*/ 1777047 h 1974497"/>
                <a:gd name="connsiteX5" fmla="*/ 2196487 w 2393937"/>
                <a:gd name="connsiteY5" fmla="*/ 1974497 h 1974497"/>
                <a:gd name="connsiteX6" fmla="*/ 197450 w 2393937"/>
                <a:gd name="connsiteY6" fmla="*/ 1974497 h 1974497"/>
                <a:gd name="connsiteX7" fmla="*/ 0 w 2393937"/>
                <a:gd name="connsiteY7" fmla="*/ 1777047 h 1974497"/>
                <a:gd name="connsiteX8" fmla="*/ 0 w 2393937"/>
                <a:gd name="connsiteY8" fmla="*/ 197450 h 1974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3937" h="1974497">
                  <a:moveTo>
                    <a:pt x="0" y="197450"/>
                  </a:moveTo>
                  <a:cubicBezTo>
                    <a:pt x="0" y="88401"/>
                    <a:pt x="88401" y="0"/>
                    <a:pt x="197450" y="0"/>
                  </a:cubicBezTo>
                  <a:lnTo>
                    <a:pt x="2196487" y="0"/>
                  </a:lnTo>
                  <a:cubicBezTo>
                    <a:pt x="2305536" y="0"/>
                    <a:pt x="2393937" y="88401"/>
                    <a:pt x="2393937" y="197450"/>
                  </a:cubicBezTo>
                  <a:lnTo>
                    <a:pt x="2393937" y="1777047"/>
                  </a:lnTo>
                  <a:cubicBezTo>
                    <a:pt x="2393937" y="1886096"/>
                    <a:pt x="2305536" y="1974497"/>
                    <a:pt x="2196487" y="1974497"/>
                  </a:cubicBezTo>
                  <a:lnTo>
                    <a:pt x="197450" y="1974497"/>
                  </a:lnTo>
                  <a:cubicBezTo>
                    <a:pt x="88401" y="1974497"/>
                    <a:pt x="0" y="1886096"/>
                    <a:pt x="0" y="1777047"/>
                  </a:cubicBezTo>
                  <a:lnTo>
                    <a:pt x="0" y="19745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0095A8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014" tIns="497121" rIns="74014" bIns="74014" numCol="1" spcCol="1270" anchor="t" anchorCtr="0">
              <a:noAutofit/>
            </a:bodyPr>
            <a:lstStyle/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5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20-30 minutes long</a:t>
              </a: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5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With a partner</a:t>
              </a: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5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Scheduled in advance</a:t>
              </a:r>
            </a:p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5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Happen as early in the school year as possible</a:t>
              </a:r>
            </a:p>
          </p:txBody>
        </p:sp>
        <p:sp>
          <p:nvSpPr>
            <p:cNvPr id="13" name="Arrow: Circular 12">
              <a:extLst>
                <a:ext uri="{FF2B5EF4-FFF2-40B4-BE49-F238E27FC236}">
                  <a16:creationId xmlns:a16="http://schemas.microsoft.com/office/drawing/2014/main" id="{1DFCE4EF-7684-658C-1EBE-73FF90941F68}"/>
                </a:ext>
              </a:extLst>
            </p:cNvPr>
            <p:cNvSpPr/>
            <p:nvPr/>
          </p:nvSpPr>
          <p:spPr>
            <a:xfrm>
              <a:off x="5721855" y="1265435"/>
              <a:ext cx="3237393" cy="3237393"/>
            </a:xfrm>
            <a:prstGeom prst="circularArrow">
              <a:avLst>
                <a:gd name="adj1" fmla="val 3750"/>
                <a:gd name="adj2" fmla="val 468109"/>
                <a:gd name="adj3" fmla="val 19356380"/>
                <a:gd name="adj4" fmla="val 12575511"/>
                <a:gd name="adj5" fmla="val 4375"/>
              </a:avLst>
            </a:prstGeom>
            <a:solidFill>
              <a:srgbClr val="0095A8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C5400D0-62D0-04A2-806B-7049A8C140A5}"/>
                </a:ext>
              </a:extLst>
            </p:cNvPr>
            <p:cNvSpPr/>
            <p:nvPr/>
          </p:nvSpPr>
          <p:spPr>
            <a:xfrm>
              <a:off x="4983387" y="2149740"/>
              <a:ext cx="2127944" cy="846213"/>
            </a:xfrm>
            <a:custGeom>
              <a:avLst/>
              <a:gdLst>
                <a:gd name="connsiteX0" fmla="*/ 0 w 2127944"/>
                <a:gd name="connsiteY0" fmla="*/ 84621 h 846213"/>
                <a:gd name="connsiteX1" fmla="*/ 84621 w 2127944"/>
                <a:gd name="connsiteY1" fmla="*/ 0 h 846213"/>
                <a:gd name="connsiteX2" fmla="*/ 2043323 w 2127944"/>
                <a:gd name="connsiteY2" fmla="*/ 0 h 846213"/>
                <a:gd name="connsiteX3" fmla="*/ 2127944 w 2127944"/>
                <a:gd name="connsiteY3" fmla="*/ 84621 h 846213"/>
                <a:gd name="connsiteX4" fmla="*/ 2127944 w 2127944"/>
                <a:gd name="connsiteY4" fmla="*/ 761592 h 846213"/>
                <a:gd name="connsiteX5" fmla="*/ 2043323 w 2127944"/>
                <a:gd name="connsiteY5" fmla="*/ 846213 h 846213"/>
                <a:gd name="connsiteX6" fmla="*/ 84621 w 2127944"/>
                <a:gd name="connsiteY6" fmla="*/ 846213 h 846213"/>
                <a:gd name="connsiteX7" fmla="*/ 0 w 2127944"/>
                <a:gd name="connsiteY7" fmla="*/ 761592 h 846213"/>
                <a:gd name="connsiteX8" fmla="*/ 0 w 2127944"/>
                <a:gd name="connsiteY8" fmla="*/ 84621 h 846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27944" h="846213">
                  <a:moveTo>
                    <a:pt x="0" y="84621"/>
                  </a:moveTo>
                  <a:cubicBezTo>
                    <a:pt x="0" y="37886"/>
                    <a:pt x="37886" y="0"/>
                    <a:pt x="84621" y="0"/>
                  </a:cubicBezTo>
                  <a:lnTo>
                    <a:pt x="2043323" y="0"/>
                  </a:lnTo>
                  <a:cubicBezTo>
                    <a:pt x="2090058" y="0"/>
                    <a:pt x="2127944" y="37886"/>
                    <a:pt x="2127944" y="84621"/>
                  </a:cubicBezTo>
                  <a:lnTo>
                    <a:pt x="2127944" y="761592"/>
                  </a:lnTo>
                  <a:cubicBezTo>
                    <a:pt x="2127944" y="808327"/>
                    <a:pt x="2090058" y="846213"/>
                    <a:pt x="2043323" y="846213"/>
                  </a:cubicBezTo>
                  <a:lnTo>
                    <a:pt x="84621" y="846213"/>
                  </a:lnTo>
                  <a:cubicBezTo>
                    <a:pt x="37886" y="846213"/>
                    <a:pt x="0" y="808327"/>
                    <a:pt x="0" y="761592"/>
                  </a:cubicBezTo>
                  <a:lnTo>
                    <a:pt x="0" y="84621"/>
                  </a:lnTo>
                  <a:close/>
                </a:path>
              </a:pathLst>
            </a:custGeom>
            <a:solidFill>
              <a:srgbClr val="0095A8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4315" tIns="57805" rIns="74315" bIns="57805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600" b="1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Home Visit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9851341-08FB-028B-0CAA-846CB0971655}"/>
                </a:ext>
              </a:extLst>
            </p:cNvPr>
            <p:cNvSpPr/>
            <p:nvPr/>
          </p:nvSpPr>
          <p:spPr>
            <a:xfrm>
              <a:off x="7689468" y="2572846"/>
              <a:ext cx="2393937" cy="1974497"/>
            </a:xfrm>
            <a:custGeom>
              <a:avLst/>
              <a:gdLst>
                <a:gd name="connsiteX0" fmla="*/ 0 w 2393937"/>
                <a:gd name="connsiteY0" fmla="*/ 197450 h 1974497"/>
                <a:gd name="connsiteX1" fmla="*/ 197450 w 2393937"/>
                <a:gd name="connsiteY1" fmla="*/ 0 h 1974497"/>
                <a:gd name="connsiteX2" fmla="*/ 2196487 w 2393937"/>
                <a:gd name="connsiteY2" fmla="*/ 0 h 1974497"/>
                <a:gd name="connsiteX3" fmla="*/ 2393937 w 2393937"/>
                <a:gd name="connsiteY3" fmla="*/ 197450 h 1974497"/>
                <a:gd name="connsiteX4" fmla="*/ 2393937 w 2393937"/>
                <a:gd name="connsiteY4" fmla="*/ 1777047 h 1974497"/>
                <a:gd name="connsiteX5" fmla="*/ 2196487 w 2393937"/>
                <a:gd name="connsiteY5" fmla="*/ 1974497 h 1974497"/>
                <a:gd name="connsiteX6" fmla="*/ 197450 w 2393937"/>
                <a:gd name="connsiteY6" fmla="*/ 1974497 h 1974497"/>
                <a:gd name="connsiteX7" fmla="*/ 0 w 2393937"/>
                <a:gd name="connsiteY7" fmla="*/ 1777047 h 1974497"/>
                <a:gd name="connsiteX8" fmla="*/ 0 w 2393937"/>
                <a:gd name="connsiteY8" fmla="*/ 197450 h 1974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3937" h="1974497">
                  <a:moveTo>
                    <a:pt x="0" y="197450"/>
                  </a:moveTo>
                  <a:cubicBezTo>
                    <a:pt x="0" y="88401"/>
                    <a:pt x="88401" y="0"/>
                    <a:pt x="197450" y="0"/>
                  </a:cubicBezTo>
                  <a:lnTo>
                    <a:pt x="2196487" y="0"/>
                  </a:lnTo>
                  <a:cubicBezTo>
                    <a:pt x="2305536" y="0"/>
                    <a:pt x="2393937" y="88401"/>
                    <a:pt x="2393937" y="197450"/>
                  </a:cubicBezTo>
                  <a:lnTo>
                    <a:pt x="2393937" y="1777047"/>
                  </a:lnTo>
                  <a:cubicBezTo>
                    <a:pt x="2393937" y="1886096"/>
                    <a:pt x="2305536" y="1974497"/>
                    <a:pt x="2196487" y="1974497"/>
                  </a:cubicBezTo>
                  <a:lnTo>
                    <a:pt x="197450" y="1974497"/>
                  </a:lnTo>
                  <a:cubicBezTo>
                    <a:pt x="88401" y="1974497"/>
                    <a:pt x="0" y="1886096"/>
                    <a:pt x="0" y="1777047"/>
                  </a:cubicBezTo>
                  <a:lnTo>
                    <a:pt x="0" y="19745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0095A8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4014" tIns="74014" rIns="74014" bIns="497121" numCol="1" spcCol="1270" anchor="t" anchorCtr="0">
              <a:noAutofit/>
            </a:bodyPr>
            <a:lstStyle/>
            <a:p>
              <a:pPr marL="114300" lvl="1" indent="-114300" algn="l" defTabSz="6667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5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Text, phone call, note, etc. after the home visit to say “Thank you” and build on the learning from the home visit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C42116-4222-367D-121A-4534CF742227}"/>
                </a:ext>
              </a:extLst>
            </p:cNvPr>
            <p:cNvSpPr/>
            <p:nvPr/>
          </p:nvSpPr>
          <p:spPr>
            <a:xfrm>
              <a:off x="8233690" y="4110199"/>
              <a:ext cx="2127944" cy="846213"/>
            </a:xfrm>
            <a:custGeom>
              <a:avLst/>
              <a:gdLst>
                <a:gd name="connsiteX0" fmla="*/ 0 w 2127944"/>
                <a:gd name="connsiteY0" fmla="*/ 84621 h 846213"/>
                <a:gd name="connsiteX1" fmla="*/ 84621 w 2127944"/>
                <a:gd name="connsiteY1" fmla="*/ 0 h 846213"/>
                <a:gd name="connsiteX2" fmla="*/ 2043323 w 2127944"/>
                <a:gd name="connsiteY2" fmla="*/ 0 h 846213"/>
                <a:gd name="connsiteX3" fmla="*/ 2127944 w 2127944"/>
                <a:gd name="connsiteY3" fmla="*/ 84621 h 846213"/>
                <a:gd name="connsiteX4" fmla="*/ 2127944 w 2127944"/>
                <a:gd name="connsiteY4" fmla="*/ 761592 h 846213"/>
                <a:gd name="connsiteX5" fmla="*/ 2043323 w 2127944"/>
                <a:gd name="connsiteY5" fmla="*/ 846213 h 846213"/>
                <a:gd name="connsiteX6" fmla="*/ 84621 w 2127944"/>
                <a:gd name="connsiteY6" fmla="*/ 846213 h 846213"/>
                <a:gd name="connsiteX7" fmla="*/ 0 w 2127944"/>
                <a:gd name="connsiteY7" fmla="*/ 761592 h 846213"/>
                <a:gd name="connsiteX8" fmla="*/ 0 w 2127944"/>
                <a:gd name="connsiteY8" fmla="*/ 84621 h 846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27944" h="846213">
                  <a:moveTo>
                    <a:pt x="0" y="84621"/>
                  </a:moveTo>
                  <a:cubicBezTo>
                    <a:pt x="0" y="37886"/>
                    <a:pt x="37886" y="0"/>
                    <a:pt x="84621" y="0"/>
                  </a:cubicBezTo>
                  <a:lnTo>
                    <a:pt x="2043323" y="0"/>
                  </a:lnTo>
                  <a:cubicBezTo>
                    <a:pt x="2090058" y="0"/>
                    <a:pt x="2127944" y="37886"/>
                    <a:pt x="2127944" y="84621"/>
                  </a:cubicBezTo>
                  <a:lnTo>
                    <a:pt x="2127944" y="761592"/>
                  </a:lnTo>
                  <a:cubicBezTo>
                    <a:pt x="2127944" y="808327"/>
                    <a:pt x="2090058" y="846213"/>
                    <a:pt x="2043323" y="846213"/>
                  </a:cubicBezTo>
                  <a:lnTo>
                    <a:pt x="84621" y="846213"/>
                  </a:lnTo>
                  <a:cubicBezTo>
                    <a:pt x="37886" y="846213"/>
                    <a:pt x="0" y="808327"/>
                    <a:pt x="0" y="761592"/>
                  </a:cubicBezTo>
                  <a:lnTo>
                    <a:pt x="0" y="84621"/>
                  </a:lnTo>
                  <a:close/>
                </a:path>
              </a:pathLst>
            </a:custGeom>
            <a:solidFill>
              <a:srgbClr val="0095A8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4315" tIns="57805" rIns="74315" bIns="57805" numCol="1" spcCol="1270" anchor="ctr" anchorCtr="0">
              <a:noAutofit/>
            </a:bodyPr>
            <a:lstStyle/>
            <a:p>
              <a:pPr marL="0" lvl="0" indent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600" b="1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Follow-Up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755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30156-5471-E2C9-A46E-E6F7B80B2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E0ED8-A8EC-8FDA-5EAC-D809B8107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3280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On a Home Visit you will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91FE6C-4511-92AC-670B-4B0CC0CBC0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7788" y="5872950"/>
            <a:ext cx="1682642" cy="8779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614A850-AF62-7DC5-435C-022DDD69E2D5}"/>
              </a:ext>
            </a:extLst>
          </p:cNvPr>
          <p:cNvSpPr txBox="1"/>
          <p:nvPr/>
        </p:nvSpPr>
        <p:spPr>
          <a:xfrm>
            <a:off x="983226" y="1874728"/>
            <a:ext cx="105156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1) Learn more about the hard and rewarding work  many teachers in our district are doing to engage families </a:t>
            </a:r>
          </a:p>
          <a:p>
            <a:pPr marL="0" indent="0">
              <a:buNone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2) Get to know a family—find out what they value and their hopes and dreams for their child </a:t>
            </a:r>
          </a:p>
          <a:p>
            <a:pPr marL="0" indent="0">
              <a:buNone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3) Think about how you might better serve families in your everyday work.</a:t>
            </a:r>
          </a:p>
        </p:txBody>
      </p:sp>
    </p:spTree>
    <p:extLst>
      <p:ext uri="{BB962C8B-B14F-4D97-AF65-F5344CB8AC3E}">
        <p14:creationId xmlns:p14="http://schemas.microsoft.com/office/powerpoint/2010/main" val="4178194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C8FB9-4AE1-CB96-9D8A-A0A1167FF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1AF4F-6536-ECF8-0BE4-61D4846A7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9601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Agenda of an Effective </a:t>
            </a:r>
            <a:br>
              <a:rPr lang="en-US" b="1" dirty="0">
                <a:solidFill>
                  <a:srgbClr val="000000"/>
                </a:solidFill>
                <a:latin typeface="Georgia" pitchFamily="18" charset="0"/>
              </a:rPr>
            </a:br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Home Visit and Your Role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938800-2FDF-B53E-2DEA-60DD35068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7788" y="5872950"/>
            <a:ext cx="1682642" cy="87790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8D004859-659D-0E05-A856-CC6D1D83A3F8}"/>
              </a:ext>
            </a:extLst>
          </p:cNvPr>
          <p:cNvGrpSpPr/>
          <p:nvPr/>
        </p:nvGrpSpPr>
        <p:grpSpPr>
          <a:xfrm>
            <a:off x="1902209" y="2127927"/>
            <a:ext cx="7924799" cy="3743544"/>
            <a:chOff x="1902209" y="2127927"/>
            <a:chExt cx="7924799" cy="3743544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4E7463B-D5FA-A963-4210-D8CFD03360C9}"/>
                </a:ext>
              </a:extLst>
            </p:cNvPr>
            <p:cNvSpPr/>
            <p:nvPr/>
          </p:nvSpPr>
          <p:spPr>
            <a:xfrm>
              <a:off x="1902209" y="2127927"/>
              <a:ext cx="965528" cy="1379327"/>
            </a:xfrm>
            <a:custGeom>
              <a:avLst/>
              <a:gdLst>
                <a:gd name="connsiteX0" fmla="*/ 0 w 1379326"/>
                <a:gd name="connsiteY0" fmla="*/ 0 h 965528"/>
                <a:gd name="connsiteX1" fmla="*/ 896562 w 1379326"/>
                <a:gd name="connsiteY1" fmla="*/ 0 h 965528"/>
                <a:gd name="connsiteX2" fmla="*/ 1379326 w 1379326"/>
                <a:gd name="connsiteY2" fmla="*/ 482764 h 965528"/>
                <a:gd name="connsiteX3" fmla="*/ 896562 w 1379326"/>
                <a:gd name="connsiteY3" fmla="*/ 965528 h 965528"/>
                <a:gd name="connsiteX4" fmla="*/ 0 w 1379326"/>
                <a:gd name="connsiteY4" fmla="*/ 965528 h 965528"/>
                <a:gd name="connsiteX5" fmla="*/ 482764 w 1379326"/>
                <a:gd name="connsiteY5" fmla="*/ 482764 h 965528"/>
                <a:gd name="connsiteX6" fmla="*/ 0 w 1379326"/>
                <a:gd name="connsiteY6" fmla="*/ 0 h 965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79326" h="965528">
                  <a:moveTo>
                    <a:pt x="1379326" y="0"/>
                  </a:moveTo>
                  <a:lnTo>
                    <a:pt x="1379326" y="627593"/>
                  </a:lnTo>
                  <a:lnTo>
                    <a:pt x="689663" y="965528"/>
                  </a:lnTo>
                  <a:lnTo>
                    <a:pt x="0" y="627593"/>
                  </a:lnTo>
                  <a:lnTo>
                    <a:pt x="0" y="0"/>
                  </a:lnTo>
                  <a:lnTo>
                    <a:pt x="689663" y="337935"/>
                  </a:lnTo>
                  <a:lnTo>
                    <a:pt x="1379326" y="0"/>
                  </a:lnTo>
                  <a:close/>
                </a:path>
              </a:pathLst>
            </a:custGeom>
            <a:solidFill>
              <a:srgbClr val="E52B2B"/>
            </a:solidFill>
            <a:ln>
              <a:solidFill>
                <a:srgbClr val="E52B2B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875" tIns="498640" rIns="15875" bIns="498639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>
                  <a:latin typeface="Georgia" panose="02040502050405020303" pitchFamily="18" charset="0"/>
                </a:rPr>
                <a:t>Frame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301FD5A-2D5F-E7D3-6D20-24046D735779}"/>
                </a:ext>
              </a:extLst>
            </p:cNvPr>
            <p:cNvSpPr/>
            <p:nvPr/>
          </p:nvSpPr>
          <p:spPr>
            <a:xfrm>
              <a:off x="2867736" y="2127928"/>
              <a:ext cx="6959272" cy="896563"/>
            </a:xfrm>
            <a:custGeom>
              <a:avLst/>
              <a:gdLst>
                <a:gd name="connsiteX0" fmla="*/ 149430 w 896562"/>
                <a:gd name="connsiteY0" fmla="*/ 0 h 6959271"/>
                <a:gd name="connsiteX1" fmla="*/ 747132 w 896562"/>
                <a:gd name="connsiteY1" fmla="*/ 0 h 6959271"/>
                <a:gd name="connsiteX2" fmla="*/ 896562 w 896562"/>
                <a:gd name="connsiteY2" fmla="*/ 149430 h 6959271"/>
                <a:gd name="connsiteX3" fmla="*/ 896562 w 896562"/>
                <a:gd name="connsiteY3" fmla="*/ 6959271 h 6959271"/>
                <a:gd name="connsiteX4" fmla="*/ 896562 w 896562"/>
                <a:gd name="connsiteY4" fmla="*/ 6959271 h 6959271"/>
                <a:gd name="connsiteX5" fmla="*/ 0 w 896562"/>
                <a:gd name="connsiteY5" fmla="*/ 6959271 h 6959271"/>
                <a:gd name="connsiteX6" fmla="*/ 0 w 896562"/>
                <a:gd name="connsiteY6" fmla="*/ 6959271 h 6959271"/>
                <a:gd name="connsiteX7" fmla="*/ 0 w 896562"/>
                <a:gd name="connsiteY7" fmla="*/ 149430 h 6959271"/>
                <a:gd name="connsiteX8" fmla="*/ 149430 w 896562"/>
                <a:gd name="connsiteY8" fmla="*/ 0 h 6959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96562" h="6959271">
                  <a:moveTo>
                    <a:pt x="896562" y="1159904"/>
                  </a:moveTo>
                  <a:lnTo>
                    <a:pt x="896562" y="5799367"/>
                  </a:lnTo>
                  <a:cubicBezTo>
                    <a:pt x="896562" y="6439963"/>
                    <a:pt x="887943" y="6959267"/>
                    <a:pt x="877311" y="6959267"/>
                  </a:cubicBezTo>
                  <a:lnTo>
                    <a:pt x="0" y="6959267"/>
                  </a:lnTo>
                  <a:lnTo>
                    <a:pt x="0" y="6959267"/>
                  </a:lnTo>
                  <a:lnTo>
                    <a:pt x="0" y="4"/>
                  </a:lnTo>
                  <a:lnTo>
                    <a:pt x="0" y="4"/>
                  </a:lnTo>
                  <a:lnTo>
                    <a:pt x="877311" y="4"/>
                  </a:lnTo>
                  <a:cubicBezTo>
                    <a:pt x="887943" y="4"/>
                    <a:pt x="896562" y="519308"/>
                    <a:pt x="896562" y="1159904"/>
                  </a:cubicBezTo>
                  <a:close/>
                </a:path>
              </a:pathLst>
            </a:custGeom>
            <a:ln>
              <a:solidFill>
                <a:srgbClr val="E52B2B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905" tIns="54562" rIns="54562" bIns="54563" numCol="1" spcCol="1270" anchor="ctr" anchorCtr="0">
              <a:noAutofit/>
            </a:bodyPr>
            <a:lstStyle/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700" i="1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Check your assumptions at the door</a:t>
              </a:r>
            </a:p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700" b="1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Introduce </a:t>
              </a:r>
              <a:r>
                <a:rPr lang="en-US" sz="17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yourself and explain the purpose of the visit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593BA13-AFF8-061C-8501-7C294AD49256}"/>
                </a:ext>
              </a:extLst>
            </p:cNvPr>
            <p:cNvSpPr/>
            <p:nvPr/>
          </p:nvSpPr>
          <p:spPr>
            <a:xfrm>
              <a:off x="1902209" y="3310036"/>
              <a:ext cx="965528" cy="1379326"/>
            </a:xfrm>
            <a:custGeom>
              <a:avLst/>
              <a:gdLst>
                <a:gd name="connsiteX0" fmla="*/ 0 w 1379326"/>
                <a:gd name="connsiteY0" fmla="*/ 0 h 965528"/>
                <a:gd name="connsiteX1" fmla="*/ 896562 w 1379326"/>
                <a:gd name="connsiteY1" fmla="*/ 0 h 965528"/>
                <a:gd name="connsiteX2" fmla="*/ 1379326 w 1379326"/>
                <a:gd name="connsiteY2" fmla="*/ 482764 h 965528"/>
                <a:gd name="connsiteX3" fmla="*/ 896562 w 1379326"/>
                <a:gd name="connsiteY3" fmla="*/ 965528 h 965528"/>
                <a:gd name="connsiteX4" fmla="*/ 0 w 1379326"/>
                <a:gd name="connsiteY4" fmla="*/ 965528 h 965528"/>
                <a:gd name="connsiteX5" fmla="*/ 482764 w 1379326"/>
                <a:gd name="connsiteY5" fmla="*/ 482764 h 965528"/>
                <a:gd name="connsiteX6" fmla="*/ 0 w 1379326"/>
                <a:gd name="connsiteY6" fmla="*/ 0 h 965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79326" h="965528">
                  <a:moveTo>
                    <a:pt x="1379326" y="0"/>
                  </a:moveTo>
                  <a:lnTo>
                    <a:pt x="1379326" y="627593"/>
                  </a:lnTo>
                  <a:lnTo>
                    <a:pt x="689663" y="965528"/>
                  </a:lnTo>
                  <a:lnTo>
                    <a:pt x="0" y="627593"/>
                  </a:lnTo>
                  <a:lnTo>
                    <a:pt x="0" y="0"/>
                  </a:lnTo>
                  <a:lnTo>
                    <a:pt x="689663" y="337935"/>
                  </a:lnTo>
                  <a:lnTo>
                    <a:pt x="1379326" y="0"/>
                  </a:lnTo>
                  <a:close/>
                </a:path>
              </a:pathLst>
            </a:custGeom>
            <a:solidFill>
              <a:srgbClr val="E52B2B"/>
            </a:solidFill>
            <a:ln>
              <a:solidFill>
                <a:srgbClr val="E52B2B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875" tIns="498639" rIns="15875" bIns="498639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>
                  <a:latin typeface="Georgia" panose="02040502050405020303" pitchFamily="18" charset="0"/>
                </a:rPr>
                <a:t>Listen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D3D1142-A66A-7D73-3B9A-035BC507690B}"/>
                </a:ext>
              </a:extLst>
            </p:cNvPr>
            <p:cNvSpPr/>
            <p:nvPr/>
          </p:nvSpPr>
          <p:spPr>
            <a:xfrm>
              <a:off x="2867736" y="3310037"/>
              <a:ext cx="6959272" cy="896563"/>
            </a:xfrm>
            <a:custGeom>
              <a:avLst/>
              <a:gdLst>
                <a:gd name="connsiteX0" fmla="*/ 149430 w 896562"/>
                <a:gd name="connsiteY0" fmla="*/ 0 h 6959271"/>
                <a:gd name="connsiteX1" fmla="*/ 747132 w 896562"/>
                <a:gd name="connsiteY1" fmla="*/ 0 h 6959271"/>
                <a:gd name="connsiteX2" fmla="*/ 896562 w 896562"/>
                <a:gd name="connsiteY2" fmla="*/ 149430 h 6959271"/>
                <a:gd name="connsiteX3" fmla="*/ 896562 w 896562"/>
                <a:gd name="connsiteY3" fmla="*/ 6959271 h 6959271"/>
                <a:gd name="connsiteX4" fmla="*/ 896562 w 896562"/>
                <a:gd name="connsiteY4" fmla="*/ 6959271 h 6959271"/>
                <a:gd name="connsiteX5" fmla="*/ 0 w 896562"/>
                <a:gd name="connsiteY5" fmla="*/ 6959271 h 6959271"/>
                <a:gd name="connsiteX6" fmla="*/ 0 w 896562"/>
                <a:gd name="connsiteY6" fmla="*/ 6959271 h 6959271"/>
                <a:gd name="connsiteX7" fmla="*/ 0 w 896562"/>
                <a:gd name="connsiteY7" fmla="*/ 149430 h 6959271"/>
                <a:gd name="connsiteX8" fmla="*/ 149430 w 896562"/>
                <a:gd name="connsiteY8" fmla="*/ 0 h 6959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96562" h="6959271">
                  <a:moveTo>
                    <a:pt x="896562" y="1159904"/>
                  </a:moveTo>
                  <a:lnTo>
                    <a:pt x="896562" y="5799367"/>
                  </a:lnTo>
                  <a:cubicBezTo>
                    <a:pt x="896562" y="6439963"/>
                    <a:pt x="887943" y="6959267"/>
                    <a:pt x="877311" y="6959267"/>
                  </a:cubicBezTo>
                  <a:lnTo>
                    <a:pt x="0" y="6959267"/>
                  </a:lnTo>
                  <a:lnTo>
                    <a:pt x="0" y="6959267"/>
                  </a:lnTo>
                  <a:lnTo>
                    <a:pt x="0" y="4"/>
                  </a:lnTo>
                  <a:lnTo>
                    <a:pt x="0" y="4"/>
                  </a:lnTo>
                  <a:lnTo>
                    <a:pt x="877311" y="4"/>
                  </a:lnTo>
                  <a:cubicBezTo>
                    <a:pt x="887943" y="4"/>
                    <a:pt x="896562" y="519308"/>
                    <a:pt x="896562" y="1159904"/>
                  </a:cubicBezTo>
                  <a:close/>
                </a:path>
              </a:pathLst>
            </a:custGeom>
            <a:ln>
              <a:solidFill>
                <a:srgbClr val="E52B2B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905" tIns="54562" rIns="54562" bIns="54563" numCol="1" spcCol="1270" anchor="ctr" anchorCtr="0">
              <a:noAutofit/>
            </a:bodyPr>
            <a:lstStyle/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700" b="1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Get to know </a:t>
              </a:r>
              <a:r>
                <a:rPr lang="en-US" sz="17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the family and student</a:t>
              </a:r>
            </a:p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7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Ask and share </a:t>
              </a:r>
              <a:r>
                <a:rPr lang="en-US" sz="1700" b="1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Hopes and Dreams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DF7658EE-71A4-70E2-7A9A-F703F06700FA}"/>
                </a:ext>
              </a:extLst>
            </p:cNvPr>
            <p:cNvSpPr/>
            <p:nvPr/>
          </p:nvSpPr>
          <p:spPr>
            <a:xfrm>
              <a:off x="1902209" y="4492145"/>
              <a:ext cx="965528" cy="1379326"/>
            </a:xfrm>
            <a:custGeom>
              <a:avLst/>
              <a:gdLst>
                <a:gd name="connsiteX0" fmla="*/ 0 w 1379326"/>
                <a:gd name="connsiteY0" fmla="*/ 0 h 965528"/>
                <a:gd name="connsiteX1" fmla="*/ 896562 w 1379326"/>
                <a:gd name="connsiteY1" fmla="*/ 0 h 965528"/>
                <a:gd name="connsiteX2" fmla="*/ 1379326 w 1379326"/>
                <a:gd name="connsiteY2" fmla="*/ 482764 h 965528"/>
                <a:gd name="connsiteX3" fmla="*/ 896562 w 1379326"/>
                <a:gd name="connsiteY3" fmla="*/ 965528 h 965528"/>
                <a:gd name="connsiteX4" fmla="*/ 0 w 1379326"/>
                <a:gd name="connsiteY4" fmla="*/ 965528 h 965528"/>
                <a:gd name="connsiteX5" fmla="*/ 482764 w 1379326"/>
                <a:gd name="connsiteY5" fmla="*/ 482764 h 965528"/>
                <a:gd name="connsiteX6" fmla="*/ 0 w 1379326"/>
                <a:gd name="connsiteY6" fmla="*/ 0 h 965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79326" h="965528">
                  <a:moveTo>
                    <a:pt x="1379326" y="0"/>
                  </a:moveTo>
                  <a:lnTo>
                    <a:pt x="1379326" y="627593"/>
                  </a:lnTo>
                  <a:lnTo>
                    <a:pt x="689663" y="965528"/>
                  </a:lnTo>
                  <a:lnTo>
                    <a:pt x="0" y="627593"/>
                  </a:lnTo>
                  <a:lnTo>
                    <a:pt x="0" y="0"/>
                  </a:lnTo>
                  <a:lnTo>
                    <a:pt x="689663" y="337935"/>
                  </a:lnTo>
                  <a:lnTo>
                    <a:pt x="1379326" y="0"/>
                  </a:lnTo>
                  <a:close/>
                </a:path>
              </a:pathLst>
            </a:custGeom>
            <a:solidFill>
              <a:srgbClr val="E52B2B"/>
            </a:solidFill>
            <a:ln>
              <a:solidFill>
                <a:srgbClr val="E52B2B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875" tIns="498639" rIns="15875" bIns="498639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>
                  <a:latin typeface="Georgia" panose="02040502050405020303" pitchFamily="18" charset="0"/>
                </a:rPr>
                <a:t>Share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831127-FBDA-3D2F-0BB0-D828A2F52F86}"/>
                </a:ext>
              </a:extLst>
            </p:cNvPr>
            <p:cNvSpPr/>
            <p:nvPr/>
          </p:nvSpPr>
          <p:spPr>
            <a:xfrm>
              <a:off x="2867736" y="4492145"/>
              <a:ext cx="6959272" cy="896563"/>
            </a:xfrm>
            <a:custGeom>
              <a:avLst/>
              <a:gdLst>
                <a:gd name="connsiteX0" fmla="*/ 149430 w 896562"/>
                <a:gd name="connsiteY0" fmla="*/ 0 h 6959271"/>
                <a:gd name="connsiteX1" fmla="*/ 747132 w 896562"/>
                <a:gd name="connsiteY1" fmla="*/ 0 h 6959271"/>
                <a:gd name="connsiteX2" fmla="*/ 896562 w 896562"/>
                <a:gd name="connsiteY2" fmla="*/ 149430 h 6959271"/>
                <a:gd name="connsiteX3" fmla="*/ 896562 w 896562"/>
                <a:gd name="connsiteY3" fmla="*/ 6959271 h 6959271"/>
                <a:gd name="connsiteX4" fmla="*/ 896562 w 896562"/>
                <a:gd name="connsiteY4" fmla="*/ 6959271 h 6959271"/>
                <a:gd name="connsiteX5" fmla="*/ 0 w 896562"/>
                <a:gd name="connsiteY5" fmla="*/ 6959271 h 6959271"/>
                <a:gd name="connsiteX6" fmla="*/ 0 w 896562"/>
                <a:gd name="connsiteY6" fmla="*/ 6959271 h 6959271"/>
                <a:gd name="connsiteX7" fmla="*/ 0 w 896562"/>
                <a:gd name="connsiteY7" fmla="*/ 149430 h 6959271"/>
                <a:gd name="connsiteX8" fmla="*/ 149430 w 896562"/>
                <a:gd name="connsiteY8" fmla="*/ 0 h 6959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96562" h="6959271">
                  <a:moveTo>
                    <a:pt x="896562" y="1159904"/>
                  </a:moveTo>
                  <a:lnTo>
                    <a:pt x="896562" y="5799367"/>
                  </a:lnTo>
                  <a:cubicBezTo>
                    <a:pt x="896562" y="6439963"/>
                    <a:pt x="887943" y="6959267"/>
                    <a:pt x="877311" y="6959267"/>
                  </a:cubicBezTo>
                  <a:lnTo>
                    <a:pt x="0" y="6959267"/>
                  </a:lnTo>
                  <a:lnTo>
                    <a:pt x="0" y="6959267"/>
                  </a:lnTo>
                  <a:lnTo>
                    <a:pt x="0" y="4"/>
                  </a:lnTo>
                  <a:lnTo>
                    <a:pt x="0" y="4"/>
                  </a:lnTo>
                  <a:lnTo>
                    <a:pt x="877311" y="4"/>
                  </a:lnTo>
                  <a:cubicBezTo>
                    <a:pt x="887943" y="4"/>
                    <a:pt x="896562" y="519308"/>
                    <a:pt x="896562" y="1159904"/>
                  </a:cubicBezTo>
                  <a:close/>
                </a:path>
              </a:pathLst>
            </a:custGeom>
            <a:ln>
              <a:solidFill>
                <a:srgbClr val="E52B2B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905" tIns="54562" rIns="54562" bIns="54563" numCol="1" spcCol="1270" anchor="ctr" anchorCtr="0">
              <a:noAutofit/>
            </a:bodyPr>
            <a:lstStyle/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7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Ask and share an </a:t>
              </a:r>
              <a:r>
                <a:rPr lang="en-US" sz="1700" b="1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Expectation</a:t>
              </a:r>
            </a:p>
            <a:p>
              <a:pPr marL="171450" lvl="1" indent="-171450" algn="l" defTabSz="7556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7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Share an </a:t>
              </a:r>
              <a:r>
                <a:rPr lang="en-US" sz="1700" b="1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Invitation</a:t>
              </a:r>
              <a:r>
                <a:rPr lang="en-US" sz="1700" kern="12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to continue the relationship and ask for communication preferences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3876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CA20B-E097-3F6C-5A3E-36DB28013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BE7C7-9389-2A5C-8159-AAE37C0D8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4236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Agenda of an Effective </a:t>
            </a:r>
            <a:br>
              <a:rPr lang="en-US" b="1" dirty="0">
                <a:solidFill>
                  <a:srgbClr val="000000"/>
                </a:solidFill>
                <a:latin typeface="Georgia" pitchFamily="18" charset="0"/>
              </a:rPr>
            </a:br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Home Visit and Your Role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A85C50-051D-039F-6640-D30311769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7788" y="5872950"/>
            <a:ext cx="1682642" cy="877900"/>
          </a:xfrm>
          <a:prstGeom prst="rect">
            <a:avLst/>
          </a:prstGeom>
        </p:spPr>
      </p:pic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9DFDB150-3F34-E670-2685-A2E2396D61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205435"/>
              </p:ext>
            </p:extLst>
          </p:nvPr>
        </p:nvGraphicFramePr>
        <p:xfrm>
          <a:off x="1056967" y="1689799"/>
          <a:ext cx="8839200" cy="506105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27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4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540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Agenda Item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0095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Teacher 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0095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Buddy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0095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7995">
                <a:tc>
                  <a:txBody>
                    <a:bodyPr/>
                    <a:lstStyle/>
                    <a:p>
                      <a:r>
                        <a:rPr lang="en-US" sz="2400" b="1" dirty="0"/>
                        <a:t>Introductions</a:t>
                      </a:r>
                      <a:r>
                        <a:rPr lang="en-US" sz="2400" b="1" baseline="0" dirty="0"/>
                        <a:t> and setting purpose</a:t>
                      </a:r>
                      <a:endParaRPr lang="en-US" sz="2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Teacher explains the purpose of the visit</a:t>
                      </a:r>
                      <a:r>
                        <a:rPr lang="en-US" sz="1600" baseline="0" dirty="0"/>
                        <a:t> and begins introductions.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Share</a:t>
                      </a:r>
                      <a:r>
                        <a:rPr lang="en-US" sz="1600" baseline="0" dirty="0"/>
                        <a:t> your title, a little about yourself and that you are here to learn more about the families and children you serve.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7995">
                <a:tc>
                  <a:txBody>
                    <a:bodyPr/>
                    <a:lstStyle/>
                    <a:p>
                      <a:r>
                        <a:rPr lang="en-US" sz="2400" b="1" dirty="0"/>
                        <a:t>Get</a:t>
                      </a:r>
                      <a:r>
                        <a:rPr lang="en-US" sz="2400" b="1" baseline="0" dirty="0"/>
                        <a:t> to know the family and student</a:t>
                      </a:r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Ask questions about the child and family.  Follow up as needed. 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Listen actively.  Ask</a:t>
                      </a:r>
                      <a:r>
                        <a:rPr lang="en-US" sz="1600" baseline="0" dirty="0"/>
                        <a:t> clarifying questions when needed.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7995">
                <a:tc>
                  <a:txBody>
                    <a:bodyPr/>
                    <a:lstStyle/>
                    <a:p>
                      <a:r>
                        <a:rPr lang="en-US" sz="2400" b="1" dirty="0"/>
                        <a:t>Hopes and Dreams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Ask about</a:t>
                      </a:r>
                      <a:r>
                        <a:rPr lang="en-US" sz="1600" baseline="0" dirty="0"/>
                        <a:t> the family’s hopes and dreams for their child this year and beyond. Listen actively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7247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Listen actively.  Ask</a:t>
                      </a:r>
                      <a:r>
                        <a:rPr lang="en-US" sz="1600" baseline="0" dirty="0"/>
                        <a:t> clarifying questions when needed.</a:t>
                      </a:r>
                      <a:endParaRPr lang="en-US" sz="1600" dirty="0"/>
                    </a:p>
                    <a:p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7995">
                <a:tc>
                  <a:txBody>
                    <a:bodyPr/>
                    <a:lstStyle/>
                    <a:p>
                      <a:r>
                        <a:rPr lang="en-US" sz="2400" b="1" dirty="0"/>
                        <a:t>Expectations</a:t>
                      </a:r>
                      <a:r>
                        <a:rPr lang="en-US" sz="2400" b="1" baseline="0" dirty="0"/>
                        <a:t> </a:t>
                      </a:r>
                      <a:endParaRPr lang="en-US" sz="2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Ask</a:t>
                      </a:r>
                      <a:r>
                        <a:rPr lang="en-US" sz="1600" baseline="0" dirty="0"/>
                        <a:t> the family for their expectations of you and share one expectation.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Listen actively.</a:t>
                      </a:r>
                      <a:r>
                        <a:rPr lang="en-US" sz="1600" baseline="0" dirty="0"/>
                        <a:t>  Ask clarifying questions when needed and affirm parent expectations.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2220">
                <a:tc>
                  <a:txBody>
                    <a:bodyPr/>
                    <a:lstStyle/>
                    <a:p>
                      <a:r>
                        <a:rPr lang="en-US" sz="2400" b="1" dirty="0"/>
                        <a:t>Close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Thank family for hosting. </a:t>
                      </a:r>
                      <a:endParaRPr lang="en-US" sz="1600" baseline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Thank family for hosting.</a:t>
                      </a:r>
                      <a:r>
                        <a:rPr lang="en-US" sz="1600" baseline="0" dirty="0"/>
                        <a:t> 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49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DCEC2-966F-339B-31A6-CBD1D2890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C08F2-9073-19EF-E433-6D416940F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4236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Debriefing the Home Visit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FCB2E7-9617-3949-0C58-7CD89065B5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7788" y="5872950"/>
            <a:ext cx="1682642" cy="8779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0A83F06-8230-1134-397E-873C4CA0C8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Discuss the visit with your buddy teacher and share your perspective on the family’s:</a:t>
            </a:r>
          </a:p>
          <a:p>
            <a:r>
              <a:rPr lang="en-US" dirty="0"/>
              <a:t>Background</a:t>
            </a:r>
          </a:p>
          <a:p>
            <a:r>
              <a:rPr lang="en-US" dirty="0"/>
              <a:t>Hopes and dreams for their child</a:t>
            </a:r>
          </a:p>
          <a:p>
            <a:r>
              <a:rPr lang="en-US" dirty="0"/>
              <a:t>Expectations for the teacher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457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99120-FC27-66DB-8C09-417615F89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55473-61EC-FE78-698D-3B214F90F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4236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Debriefing the Home Visit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7CB60C-B0A5-7255-D27E-477F48FF7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7788" y="5872950"/>
            <a:ext cx="1682642" cy="8779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15577BD-73D1-774A-7CFE-3ACA45685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Discuss the visit with your buddy teacher and share your perspective on the family’s:</a:t>
            </a:r>
          </a:p>
          <a:p>
            <a:r>
              <a:rPr lang="en-US" dirty="0"/>
              <a:t>Background</a:t>
            </a:r>
          </a:p>
          <a:p>
            <a:r>
              <a:rPr lang="en-US" dirty="0"/>
              <a:t>Hopes and dreams for their child</a:t>
            </a:r>
          </a:p>
          <a:p>
            <a:r>
              <a:rPr lang="en-US" dirty="0"/>
              <a:t>Expectations for the teacher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2BFA58-A2EB-C499-54E6-B8FC1E4DD511}"/>
              </a:ext>
            </a:extLst>
          </p:cNvPr>
          <p:cNvSpPr/>
          <p:nvPr/>
        </p:nvSpPr>
        <p:spPr bwMode="auto">
          <a:xfrm>
            <a:off x="2422988" y="4368391"/>
            <a:ext cx="7924800" cy="7874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-128" charset="-128"/>
              </a:rPr>
              <a:t>Ask the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-128" charset="-128"/>
              </a:rPr>
              <a:t> teacher to share how they will leverage what they learned on the home visit in their classroom.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1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89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14795-13C2-A472-3F86-26F865DCD7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BB533-E848-955B-02FC-90D4C1357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4236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Georgia" pitchFamily="18" charset="0"/>
              </a:rPr>
              <a:t>Debriefing the Home Visit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BD9005-0780-587D-2FB2-2BA79C39A7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47788" y="5872950"/>
            <a:ext cx="1682642" cy="877900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5DF8832-4520-E1CB-E433-994E68601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Discuss the visit with your buddy teacher and share your perspective on the family’s:</a:t>
            </a:r>
          </a:p>
          <a:p>
            <a:r>
              <a:rPr lang="en-US" dirty="0"/>
              <a:t>Background</a:t>
            </a:r>
          </a:p>
          <a:p>
            <a:r>
              <a:rPr lang="en-US" dirty="0"/>
              <a:t>Hopes and dreams for their child</a:t>
            </a:r>
          </a:p>
          <a:p>
            <a:r>
              <a:rPr lang="en-US" dirty="0"/>
              <a:t>Expectations for the teacher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E2998D-B6DF-03CA-B1FC-57C785C3C351}"/>
              </a:ext>
            </a:extLst>
          </p:cNvPr>
          <p:cNvSpPr/>
          <p:nvPr/>
        </p:nvSpPr>
        <p:spPr bwMode="auto">
          <a:xfrm>
            <a:off x="2422988" y="4368391"/>
            <a:ext cx="7924800" cy="7874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-128" charset="-128"/>
              </a:rPr>
              <a:t>Ask the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-128" charset="-128"/>
              </a:rPr>
              <a:t> teacher to share how they will leverage what they learned on the home visit in their classroom.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1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414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086cef7-0ee2-471b-a7aa-6840de6b0c1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C3DFF284106E4D829031C18F96B3B5" ma:contentTypeVersion="13" ma:contentTypeDescription="Create a new document." ma:contentTypeScope="" ma:versionID="0614b4d602fbe345f8a697cd48703605">
  <xsd:schema xmlns:xsd="http://www.w3.org/2001/XMLSchema" xmlns:xs="http://www.w3.org/2001/XMLSchema" xmlns:p="http://schemas.microsoft.com/office/2006/metadata/properties" xmlns:ns3="b086cef7-0ee2-471b-a7aa-6840de6b0c1c" xmlns:ns4="615f0e65-0a43-41fa-86b2-1a5a5d621929" targetNamespace="http://schemas.microsoft.com/office/2006/metadata/properties" ma:root="true" ma:fieldsID="64c878b6a6afdec4420c48ca017f02ea" ns3:_="" ns4:_="">
    <xsd:import namespace="b086cef7-0ee2-471b-a7aa-6840de6b0c1c"/>
    <xsd:import namespace="615f0e65-0a43-41fa-86b2-1a5a5d62192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86cef7-0ee2-471b-a7aa-6840de6b0c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5f0e65-0a43-41fa-86b2-1a5a5d62192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60D80C-7CF9-466F-B837-8E7DCB904866}">
  <ds:schemaRefs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615f0e65-0a43-41fa-86b2-1a5a5d621929"/>
    <ds:schemaRef ds:uri="http://schemas.microsoft.com/office/2006/documentManagement/types"/>
    <ds:schemaRef ds:uri="http://schemas.openxmlformats.org/package/2006/metadata/core-properties"/>
    <ds:schemaRef ds:uri="b086cef7-0ee2-471b-a7aa-6840de6b0c1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48C33CF-DAD4-4A82-B6F6-CF354CF9FCDF}">
  <ds:schemaRefs>
    <ds:schemaRef ds:uri="615f0e65-0a43-41fa-86b2-1a5a5d621929"/>
    <ds:schemaRef ds:uri="b086cef7-0ee2-471b-a7aa-6840de6b0c1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C5A4346-8096-455A-928B-17882320F3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582</Words>
  <Application>Microsoft Office PowerPoint</Application>
  <PresentationFormat>Widescreen</PresentationFormat>
  <Paragraphs>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1_Office Theme</vt:lpstr>
      <vt:lpstr>Core Beliefs of Relationship Building</vt:lpstr>
      <vt:lpstr>Core Practices of Home Visits</vt:lpstr>
      <vt:lpstr>Home Visits at a Glance</vt:lpstr>
      <vt:lpstr>On a Home Visit you will</vt:lpstr>
      <vt:lpstr>Agenda of an Effective  Home Visit and Your Role</vt:lpstr>
      <vt:lpstr>Agenda of an Effective  Home Visit and Your Role</vt:lpstr>
      <vt:lpstr>Debriefing the Home Visit</vt:lpstr>
      <vt:lpstr>Debriefing the Home Visit</vt:lpstr>
      <vt:lpstr>Debriefing the Home Visit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bachtiar nurhakim</dc:creator>
  <cp:lastModifiedBy>Natalie Treadgold</cp:lastModifiedBy>
  <cp:revision>10</cp:revision>
  <cp:lastPrinted>2024-09-24T16:02:38Z</cp:lastPrinted>
  <dcterms:created xsi:type="dcterms:W3CDTF">2018-06-01T16:19:20Z</dcterms:created>
  <dcterms:modified xsi:type="dcterms:W3CDTF">2026-03-20T19:04:03Z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0x010100FDC3DFF284106E4D829031C18F96B3B5</vt:lpwstr>
  </property>
</Properties>
</file>